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29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3.xml" ContentType="application/vnd.openxmlformats-officedocument.presentationml.slideLayout+xml"/>
  <Override PartName="/ppt/notesSlides/notesSlide21.xml" ContentType="application/vnd.openxmlformats-officedocument.presentationml.notesSlide+xml"/>
  <Override PartName="/ppt/notesSlides/notesSlide14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2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2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2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3.xml" ContentType="application/vnd.openxmlformats-officedocument.theme+xml"/>
  <Override PartName="/ppt/theme/theme1.xml" ContentType="application/vnd.openxmlformats-officedocument.theme+xml"/>
  <Override PartName="/ppt/slides/slide3.xml" ContentType="application/vnd.openxmlformats-officedocument.presentationml.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ppt/notesSlides/notesSlide19.xml" ContentType="application/vnd.openxmlformats-officedocument.presentationml.notesSlide+xml"/>
  <Override PartName="/customXml/itemProps3.xml" ContentType="application/vnd.openxmlformats-officedocument.customXmlProperties+xml"/>
  <Override PartName="/ppt/notesSlides/notesSlide11.xml" ContentType="application/vnd.openxmlformats-officedocument.presentationml.notesSlide+xml"/>
  <Override PartName="/ppt/slides/slide10.xml" ContentType="application/vnd.openxmlformats-officedocument.presentationml.slide+xml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tableStyles.xml" ContentType="application/vnd.openxmlformats-officedocument.presentationml.tableStyles+xml"/>
  <Override PartName="/ppt/slides/slide17.xml" ContentType="application/vnd.openxmlformats-officedocument.presentationml.slide+xml"/>
  <Override PartName="/ppt/slides/slide12.xml" ContentType="application/vnd.openxmlformats-officedocument.presentationml.slide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ppt/notesSlides/notesSlide6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2.xml" ContentType="application/vnd.openxmlformats-officedocument.presentationml.slideLayout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6.xml" ContentType="application/vnd.openxmlformats-officedocument.presentationml.slide+xml"/>
  <Override PartName="/ppt/theme/theme2.xml" ContentType="application/vnd.openxmlformats-officedocument.theme+xml"/>
  <Override PartName="/ppt/slides/slide13.xml" ContentType="application/vnd.openxmlformats-officedocument.presentationml.slide+xml"/>
  <Override PartName="/ppt/slides/slide7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9.xml" ContentType="application/vnd.openxmlformats-officedocument.presentationml.slide+xml"/>
  <Override PartName="/ppt/slides/slide28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4.xml" ContentType="application/vnd.openxmlformats-officedocument.presentationml.slide+xml"/>
  <Override PartName="/ppt/slides/slide29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7.xml" ContentType="application/vnd.openxmlformats-officedocument.presentationml.slide+xml"/>
  <Override PartName="/ppt/slides/slide18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22.xml" ContentType="application/vnd.openxmlformats-officedocument.presentationml.slide+xml"/>
  <Override PartName="/ppt/slides/slide19.xml" ContentType="application/vnd.openxmlformats-officedocument.presentationml.slide+xml"/>
  <Override PartName="/ppt/slides/slide23.xml" ContentType="application/vnd.openxmlformats-officedocument.presentationml.slide+xml"/>
  <Override PartName="/ppt/slides/slide2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 showSpecialPlsOnTitleSld="0">
  <p:sldMasterIdLst>
    <p:sldMasterId id="2147483648" r:id="rId1"/>
    <p:sldMasterId id="2147483652" r:id="rId2"/>
  </p:sldMasterIdLst>
  <p:notesMasterIdLst>
    <p:notesMasterId r:id="rId3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x="12192000" cy="6858000"/>
  <p:notesSz cx="7104063" cy="10234613"/>
  <p:defaultTextStyle>
    <a:defPPr>
      <a:defRPr lang="en-US"/>
    </a:defPPr>
    <a:lvl1pPr marL="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53" d="100"/>
          <a:sy n="53" d="100"/>
        </p:scale>
        <p:origin x="56" y="424"/>
      </p:cViewPr>
      <p:guideLst>
        <p:guide pos="2160" orient="horz"/>
        <p:guide pos="3840"/>
        <p:guide pos="3940"/>
        <p:guide pos="2260" orient="horz"/>
        <p:guide pos="4040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theme" Target="theme/theme1.xml"/><Relationship Id="rId4" Type="http://schemas.openxmlformats.org/officeDocument/2006/relationships/theme" Target="theme/theme2.xml"/><Relationship Id="rId5" Type="http://schemas.openxmlformats.org/officeDocument/2006/relationships/theme" Target="theme/theme3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 /><Relationship Id="rId37" Type="http://schemas.openxmlformats.org/officeDocument/2006/relationships/tableStyles" Target="tableStyles.xml" /><Relationship Id="rId38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86035149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pPr>
              <a:defRPr/>
            </a:pPr>
            <a:endParaRPr/>
          </a:p>
        </p:txBody>
      </p:sp>
      <p:sp>
        <p:nvSpPr>
          <p:cNvPr id="946538254" name="Date Placeholder 2"/>
          <p:cNvSpPr>
            <a:spLocks noGrp="1"/>
          </p:cNvSpPr>
          <p:nvPr>
            <p:ph type="dt" idx="1"/>
          </p:nvPr>
        </p:nvSpPr>
        <p:spPr bwMode="auto"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pPr>
              <a:defRPr/>
            </a:pPr>
            <a:fld id="{3F71813D-BD33-7046-B835-1744B92C6957}" type="datetimeFigureOut">
              <a:rPr/>
              <a:t>07/11/2023</a:t>
            </a:fld>
            <a:endParaRPr/>
          </a:p>
        </p:txBody>
      </p:sp>
      <p:sp>
        <p:nvSpPr>
          <p:cNvPr id="2122391380" name="Slide Image Placehold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82600" y="1279525"/>
            <a:ext cx="6140450" cy="3454399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pPr>
              <a:defRPr/>
            </a:pPr>
            <a:endParaRPr/>
          </a:p>
        </p:txBody>
      </p:sp>
      <p:sp>
        <p:nvSpPr>
          <p:cNvPr id="1243597394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1758770010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pPr>
              <a:defRPr/>
            </a:pPr>
            <a:endParaRPr/>
          </a:p>
        </p:txBody>
      </p:sp>
      <p:sp>
        <p:nvSpPr>
          <p:cNvPr id="1078713336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pPr>
              <a:defRPr/>
            </a:pPr>
            <a:fld id="{F3FF1D2E-74BA-E94C-87B9-B09DB804D188}" type="slidenum">
              <a:rPr/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 ?>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 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 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 ?>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 ?>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 ?>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 ?>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 ?>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548266B-4A1E-A72B-1437-A74355265A25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BEAC492-AE64-49E4-FF40-783E4D45807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FFA9C86-EC4D-A780-D3E5-B81CF95C9D79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3BE2237-D420-917D-DE05-69D0C2D8B62B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5609024" name="Folienbildplatzhalt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41655936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234805413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F3FF1D2E-74BA-E94C-87B9-B09DB804D188}" type="slidenum">
              <a:rPr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D65E9D7-7005-D13B-9F90-0BC8C37EB0B5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320670" name="Folienbildplatzhalt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43337647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2125690759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F3FF1D2E-74BA-E94C-87B9-B09DB804D188}" type="slidenum">
              <a:rPr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83443402" name="Folienbildplatzhalt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83859768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171450" indent="-171450">
              <a:buFontTx/>
              <a:buChar char="-"/>
              <a:defRPr/>
            </a:pPr>
            <a:r>
              <a:rPr lang="de-DE"/>
              <a:t>Man kann viele Werte herausbekommen, indem man die Eigenschaften aufruft.</a:t>
            </a:r>
            <a:endParaRPr/>
          </a:p>
          <a:p>
            <a:pPr marL="171450" indent="-171450">
              <a:buFontTx/>
              <a:buChar char="-"/>
              <a:defRPr/>
            </a:pPr>
            <a:endParaRPr lang="de-DE"/>
          </a:p>
        </p:txBody>
      </p:sp>
      <p:sp>
        <p:nvSpPr>
          <p:cNvPr id="2039764959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F3FF1D2E-74BA-E94C-87B9-B09DB804D188}" type="slidenum">
              <a:rPr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4418913" name="Folienbildplatzhalt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17610790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171450" indent="-171450">
              <a:buFontTx/>
              <a:buChar char="-"/>
              <a:defRPr/>
            </a:pPr>
            <a:r>
              <a:rPr lang="de-DE"/>
              <a:t>Man kann viele Werte herausbekommen, indem man die Eigenschaften aufruft.</a:t>
            </a:r>
            <a:endParaRPr/>
          </a:p>
          <a:p>
            <a:pPr marL="171450" indent="-171450">
              <a:buFontTx/>
              <a:buChar char="-"/>
              <a:defRPr/>
            </a:pPr>
            <a:endParaRPr lang="de-DE"/>
          </a:p>
        </p:txBody>
      </p:sp>
      <p:sp>
        <p:nvSpPr>
          <p:cNvPr id="2074276157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F3FF1D2E-74BA-E94C-87B9-B09DB804D188}" type="slidenum">
              <a:rPr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CD4D394-5868-7D7A-3E4C-4320E85F484A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06469093" name="Folienbildplatzhalt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624612040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171450" indent="-171450">
              <a:buFontTx/>
              <a:buChar char="-"/>
              <a:defRPr/>
            </a:pPr>
            <a:r>
              <a:rPr lang="de-DE"/>
              <a:t>Die Dateiendung zeigt an, welcher Typ von Dokument es ist. </a:t>
            </a:r>
            <a:endParaRPr/>
          </a:p>
          <a:p>
            <a:pPr marL="171450" indent="-171450">
              <a:buFontTx/>
              <a:buChar char="-"/>
              <a:defRPr/>
            </a:pPr>
            <a:r>
              <a:rPr lang="de-DE"/>
              <a:t>Das wird dann in der Spalte Typ </a:t>
            </a:r>
            <a:r>
              <a:rPr lang="de-DE"/>
              <a:t>gesch</a:t>
            </a:r>
            <a:endParaRPr lang="de-DE"/>
          </a:p>
          <a:p>
            <a:pPr marL="171450" indent="-171450">
              <a:buFontTx/>
              <a:buChar char="-"/>
              <a:defRPr/>
            </a:pPr>
            <a:r>
              <a:rPr lang="de-DE"/>
              <a:t>Diese wird in alten Systemen noch direkt angezeigt. In neuen muss man hierfür die Eigenschaften aufrufen um es zu lesen. </a:t>
            </a:r>
            <a:endParaRPr/>
          </a:p>
          <a:p>
            <a:pPr marL="171450" indent="-171450">
              <a:buFontTx/>
              <a:buChar char="-"/>
              <a:defRPr/>
            </a:pPr>
            <a:endParaRPr lang="de-DE"/>
          </a:p>
          <a:p>
            <a:pPr marL="171450" indent="-171450">
              <a:buFontTx/>
              <a:buChar char="-"/>
              <a:defRPr/>
            </a:pPr>
            <a:endParaRPr lang="de-DE"/>
          </a:p>
        </p:txBody>
      </p:sp>
      <p:sp>
        <p:nvSpPr>
          <p:cNvPr id="1191581008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F3FF1D2E-74BA-E94C-87B9-B09DB804D188}" type="slidenum">
              <a:rPr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96800393" name="Folienbildplatzhalt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3221014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171450" indent="-171450">
              <a:buFontTx/>
              <a:buChar char="-"/>
              <a:defRPr/>
            </a:pPr>
            <a:r>
              <a:rPr lang="de-DE"/>
              <a:t>Man kann mit „Öffnen mit“ heraussuchen, mit welchem Programm es geöffnet wird.</a:t>
            </a:r>
            <a:endParaRPr/>
          </a:p>
          <a:p>
            <a:pPr marL="0" indent="0">
              <a:buFontTx/>
              <a:buNone/>
              <a:defRPr/>
            </a:pPr>
            <a:endParaRPr lang="de-DE"/>
          </a:p>
        </p:txBody>
      </p:sp>
      <p:sp>
        <p:nvSpPr>
          <p:cNvPr id="1242724752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F3FF1D2E-74BA-E94C-87B9-B09DB804D188}" type="slidenum">
              <a:rPr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39F9D8D-4FA2-B838-8BAA-B27D9DC9CA1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5423773" name="Folienbildplatzhalt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770288546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Lösung: </a:t>
            </a:r>
            <a:endParaRPr/>
          </a:p>
          <a:p>
            <a:pPr algn="l">
              <a:defRPr/>
            </a:pPr>
            <a:r>
              <a:rPr lang="de-DE" sz="1800" b="0" i="0" u="none" strike="noStrike">
                <a:latin typeface="Helvetica"/>
              </a:rPr>
              <a:t>Ordnerobjekte sind stets vom gleichen Typ (Objekte der Klasse </a:t>
            </a:r>
            <a:r>
              <a:rPr lang="de-DE" sz="1800" b="0" i="0" u="none" strike="noStrike">
                <a:latin typeface="CourierNewPSMT"/>
              </a:rPr>
              <a:t>ORDNER</a:t>
            </a:r>
            <a:r>
              <a:rPr lang="de-DE" sz="1800" b="0" i="0" u="none" strike="noStrike">
                <a:latin typeface="Helvetica"/>
              </a:rPr>
              <a:t>). Es gibt</a:t>
            </a:r>
            <a:endParaRPr/>
          </a:p>
          <a:p>
            <a:pPr algn="l">
              <a:defRPr/>
            </a:pPr>
            <a:r>
              <a:rPr lang="de-DE" sz="1800" b="0" i="0" u="none" strike="noStrike">
                <a:latin typeface="Helvetica"/>
              </a:rPr>
              <a:t>hier keine Unterscheidung, man kann in allen Ordner jeden Typ von Dateien speichern.</a:t>
            </a:r>
            <a:endParaRPr/>
          </a:p>
          <a:p>
            <a:pPr algn="l">
              <a:defRPr/>
            </a:pPr>
            <a:r>
              <a:rPr lang="de-DE" sz="1800" b="0" i="0" u="none" strike="noStrike">
                <a:latin typeface="Helvetica"/>
              </a:rPr>
              <a:t>Dateien hingegen haben einen Typ, aus dem ablesbar ist, mit welchem Programm</a:t>
            </a:r>
            <a:endParaRPr/>
          </a:p>
          <a:p>
            <a:pPr algn="l">
              <a:defRPr/>
            </a:pPr>
            <a:r>
              <a:rPr lang="de-DE" sz="1800" b="0" i="0" u="none" strike="noStrike">
                <a:latin typeface="Helvetica"/>
              </a:rPr>
              <a:t>man diese öffnen bzw. bearbeiten kann.</a:t>
            </a:r>
            <a:endParaRPr/>
          </a:p>
          <a:p>
            <a:pPr algn="l">
              <a:defRPr/>
            </a:pPr>
            <a:r>
              <a:rPr lang="de-DE" sz="1800" b="1" i="0" u="none" strike="noStrike">
                <a:latin typeface="Helvetica-Bold"/>
              </a:rPr>
              <a:t>b) </a:t>
            </a:r>
            <a:r>
              <a:rPr lang="de-DE" sz="1800" b="0" i="0" u="none" strike="noStrike">
                <a:latin typeface="Helvetica"/>
              </a:rPr>
              <a:t>Ordner haben das Attribut </a:t>
            </a:r>
            <a:r>
              <a:rPr lang="de-DE" sz="1800" b="0" i="0" u="none" strike="noStrike">
                <a:latin typeface="CourierNewPSMT"/>
              </a:rPr>
              <a:t>Inhalt </a:t>
            </a:r>
            <a:r>
              <a:rPr lang="de-DE" sz="1800" b="0" i="0" u="none" strike="noStrike">
                <a:latin typeface="Helvetica"/>
              </a:rPr>
              <a:t>(unter Eigenschaften: ).</a:t>
            </a:r>
            <a:endParaRPr/>
          </a:p>
          <a:p>
            <a:pPr algn="l">
              <a:defRPr/>
            </a:pPr>
            <a:r>
              <a:rPr lang="de-DE" sz="1800" b="0" i="0" u="none" strike="noStrike">
                <a:latin typeface="Helvetica"/>
              </a:rPr>
              <a:t>Hier wird angezeigt, wie viele Dateien und Unterordner ein Ordner enthält. Dateien</a:t>
            </a:r>
            <a:endParaRPr/>
          </a:p>
          <a:p>
            <a:pPr algn="l">
              <a:defRPr/>
            </a:pPr>
            <a:r>
              <a:rPr lang="de-DE" sz="1800" b="0" i="0" u="none" strike="noStrike">
                <a:latin typeface="Helvetica"/>
              </a:rPr>
              <a:t>können keine anderen Dateien bzw. Ordner enthalten, daher gibt es dieses Attribut</a:t>
            </a:r>
            <a:endParaRPr/>
          </a:p>
          <a:p>
            <a:pPr algn="l">
              <a:defRPr/>
            </a:pPr>
            <a:r>
              <a:rPr lang="de-DE" sz="1800" b="0" i="0" u="none" strike="noStrike">
                <a:latin typeface="Helvetica"/>
              </a:rPr>
              <a:t>hier nicht.</a:t>
            </a:r>
            <a:endParaRPr/>
          </a:p>
          <a:p>
            <a:pPr algn="l">
              <a:defRPr/>
            </a:pPr>
            <a:r>
              <a:rPr lang="de-DE" sz="1800" b="0" i="0" u="none" strike="noStrike">
                <a:latin typeface="Helvetica"/>
              </a:rPr>
              <a:t>Hinweis: Eine Ausnahme bilden gepackte Dateien (ZIP-Dateien), die viele Dateien</a:t>
            </a:r>
            <a:endParaRPr/>
          </a:p>
          <a:p>
            <a:pPr algn="l">
              <a:defRPr/>
            </a:pPr>
            <a:r>
              <a:rPr lang="de-DE" sz="1800" b="0" i="0" u="none" strike="noStrike">
                <a:latin typeface="Helvetica"/>
              </a:rPr>
              <a:t>und ganze Ordnerstrukturen enthalten können. Der Windows-Explorer</a:t>
            </a:r>
            <a:endParaRPr/>
          </a:p>
          <a:p>
            <a:pPr algn="l">
              <a:defRPr/>
            </a:pPr>
            <a:r>
              <a:rPr lang="de-DE" sz="1800" b="0" i="0" u="none" strike="noStrike">
                <a:latin typeface="Helvetica"/>
              </a:rPr>
              <a:t>zeigt sie so an, als wären sie wie andere Objekte im Dateisystem normal</a:t>
            </a:r>
            <a:endParaRPr/>
          </a:p>
          <a:p>
            <a:pPr algn="l">
              <a:defRPr/>
            </a:pPr>
            <a:r>
              <a:rPr lang="de-DE" sz="1800" b="0" i="0" u="none" strike="noStrike">
                <a:latin typeface="Helvetica"/>
              </a:rPr>
              <a:t>vorhanden. Dieser Sonderfall muss jedoch nicht thematisiert werden.</a:t>
            </a:r>
            <a:endParaRPr lang="de-DE"/>
          </a:p>
        </p:txBody>
      </p:sp>
      <p:sp>
        <p:nvSpPr>
          <p:cNvPr id="644831397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F3FF1D2E-74BA-E94C-87B9-B09DB804D188}" type="slidenum">
              <a:rPr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8AD40CC-33E6-9157-ECF7-01612D6E4B56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A9EF228-85CE-2DFE-965A-58464D88E6F3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F047808-A536-AE98-FDC0-1465FB3405A3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9A92EF5-6504-174C-84B9-98E11CE7DCA2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3402DB7-8A18-0977-A99A-629842810854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68BA11F-4EBA-8399-EDAE-4AB615454B6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CA71719-16BA-095E-41CC-CC5DB9975834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2354C3C-9591-BD46-E4E2-F0BB1CA30FBB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69BC962-B9E6-796B-1BE0-293032F4AE56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FFDE9B2-6219-C6D7-D160-347E0FE862C5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85224142" name="Folienbildplatzhalt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05067009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8991004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F3FF1D2E-74BA-E94C-87B9-B09DB804D188}" type="slidenum">
              <a:rPr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FA83957-EB11-02F7-1B7C-415417179DAE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5B0D8CD-B1E0-2312-74D3-2B5A2825A00F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47ED7FE-E6CB-9F09-E020-2F8BE684766E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A7702B7-B857-F8BE-C946-C86A62C5F1FD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title" userDrawn="1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0253945" name="Title 1"/>
          <p:cNvSpPr>
            <a:spLocks noGrp="1"/>
          </p:cNvSpPr>
          <p:nvPr>
            <p:ph type="ctrTitle"/>
          </p:nvPr>
        </p:nvSpPr>
        <p:spPr bwMode="auto"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416920942" name="Subtitle 2"/>
          <p:cNvSpPr>
            <a:spLocks noGrp="1"/>
          </p:cNvSpPr>
          <p:nvPr>
            <p:ph type="subTitle" idx="1"/>
          </p:nvPr>
        </p:nvSpPr>
        <p:spPr bwMode="auto"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cxnSp>
        <p:nvCxnSpPr>
          <p:cNvPr id="686368874" name="Straight Connector 8"/>
          <p:cNvCxnSpPr/>
          <p:nvPr/>
        </p:nvCxnSpPr>
        <p:spPr bwMode="auto"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98659967" name="Picture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6664960"/>
            <a:ext cx="12192000" cy="193040"/>
          </a:xfrm>
          <a:prstGeom prst="rect">
            <a:avLst/>
          </a:prstGeom>
        </p:spPr>
      </p:pic>
      <p:pic>
        <p:nvPicPr>
          <p:cNvPr id="1071726958" name="Picture 10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603376" y="195454"/>
            <a:ext cx="1439272" cy="472055"/>
          </a:xfrm>
          <a:prstGeom prst="rect">
            <a:avLst/>
          </a:prstGeom>
        </p:spPr>
      </p:pic>
    </p:spTree>
  </p:cSld>
  <p:clrMapOvr>
    <a:masterClrMapping/>
  </p:clrMapOvr>
  <p:hf dt="0" ftr="0" hdr="0" sldNu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1547019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>
            <a:lvl1pPr marL="0">
              <a:defRPr sz="4000">
                <a:latin typeface="+mj-lt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301560925" name="Content Placeholder 2"/>
          <p:cNvSpPr>
            <a:spLocks noGrp="1"/>
          </p:cNvSpPr>
          <p:nvPr>
            <p:ph idx="1" hasCustomPrompt="1"/>
          </p:nvPr>
        </p:nvSpPr>
        <p:spPr bwMode="auto">
          <a:xfrm>
            <a:off x="1097280" y="1985818"/>
            <a:ext cx="10058400" cy="3883275"/>
          </a:xfrm>
        </p:spPr>
        <p:txBody>
          <a:bodyPr/>
          <a:lstStyle>
            <a:lvl1pPr marL="342900" indent="-342900">
              <a:buFont typeface="Arial"/>
              <a:buChar char="•"/>
              <a:defRPr sz="2800" b="0">
                <a:latin typeface="+mn-lt"/>
              </a:defRPr>
            </a:lvl1pPr>
            <a:lvl2pPr>
              <a:defRPr sz="2800" b="0">
                <a:solidFill>
                  <a:schemeClr val="tx1"/>
                </a:solidFill>
                <a:latin typeface="+mn-lt"/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>
              <a:defRPr/>
            </a:pPr>
            <a:r>
              <a:rPr lang="en-US"/>
              <a:t>First</a:t>
            </a:r>
            <a:endParaRPr/>
          </a:p>
          <a:p>
            <a:pPr lvl="1">
              <a:defRPr/>
            </a:pPr>
            <a:r>
              <a:rPr lang="en-US"/>
              <a:t>Second</a:t>
            </a:r>
            <a:endParaRPr/>
          </a:p>
          <a:p>
            <a:pPr lvl="2">
              <a:defRPr/>
            </a:pPr>
            <a:r>
              <a:rPr lang="en-US"/>
              <a:t>Third</a:t>
            </a:r>
            <a:endParaRPr/>
          </a:p>
          <a:p>
            <a:pPr lvl="3">
              <a:defRPr/>
            </a:pPr>
            <a:r>
              <a:rPr lang="en-US"/>
              <a:t>Fourth</a:t>
            </a:r>
            <a:endParaRPr/>
          </a:p>
        </p:txBody>
      </p:sp>
    </p:spTree>
  </p:cSld>
  <p:clrMapOvr>
    <a:masterClrMapping/>
  </p:clrMapOvr>
  <p:hf dt="0" ftr="1" hdr="0" sldNum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2 Inhaltsbereich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22374794" name="Title 7"/>
          <p:cNvSpPr>
            <a:spLocks noGrp="1"/>
          </p:cNvSpPr>
          <p:nvPr>
            <p:ph type="title"/>
          </p:nvPr>
        </p:nvSpPr>
        <p:spPr bwMode="auto">
          <a:xfrm>
            <a:off x="1097280" y="286603"/>
            <a:ext cx="10058400" cy="1450757"/>
          </a:xfr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2116436736" name="Content Placeholder 2"/>
          <p:cNvSpPr>
            <a:spLocks noGrp="1"/>
          </p:cNvSpPr>
          <p:nvPr>
            <p:ph sz="half" idx="1" hasCustomPrompt="1"/>
          </p:nvPr>
        </p:nvSpPr>
        <p:spPr bwMode="auto">
          <a:xfrm>
            <a:off x="1097279" y="1985818"/>
            <a:ext cx="4937760" cy="3883276"/>
          </a:xfrm>
        </p:spPr>
        <p:txBody>
          <a:bodyPr/>
          <a:lstStyle>
            <a:lvl1pPr marL="342900" indent="-342900">
              <a:buFont typeface="Arial"/>
              <a:buChar char="•"/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>
              <a:defRPr/>
            </a:pPr>
            <a:r>
              <a:rPr lang="en-US"/>
              <a:t>First</a:t>
            </a:r>
            <a:endParaRPr/>
          </a:p>
          <a:p>
            <a:pPr lvl="1">
              <a:defRPr/>
            </a:pPr>
            <a:r>
              <a:rPr lang="en-US"/>
              <a:t>Second</a:t>
            </a:r>
            <a:endParaRPr/>
          </a:p>
          <a:p>
            <a:pPr lvl="2">
              <a:defRPr/>
            </a:pPr>
            <a:r>
              <a:rPr lang="en-US"/>
              <a:t>Third</a:t>
            </a:r>
            <a:endParaRPr/>
          </a:p>
          <a:p>
            <a:pPr lvl="3">
              <a:defRPr/>
            </a:pPr>
            <a:r>
              <a:rPr lang="en-US"/>
              <a:t>Fourth</a:t>
            </a:r>
            <a:endParaRPr/>
          </a:p>
          <a:p>
            <a:pPr lvl="4">
              <a:defRPr/>
            </a:pPr>
            <a:r>
              <a:rPr lang="en-US"/>
              <a:t>Fifth</a:t>
            </a:r>
            <a:endParaRPr/>
          </a:p>
        </p:txBody>
      </p:sp>
      <p:sp>
        <p:nvSpPr>
          <p:cNvPr id="177981479" name="Content Placeholder 3"/>
          <p:cNvSpPr>
            <a:spLocks noGrp="1"/>
          </p:cNvSpPr>
          <p:nvPr>
            <p:ph sz="half" idx="2" hasCustomPrompt="1"/>
          </p:nvPr>
        </p:nvSpPr>
        <p:spPr bwMode="auto">
          <a:xfrm>
            <a:off x="6217920" y="1985817"/>
            <a:ext cx="4937760" cy="3883277"/>
          </a:xfrm>
        </p:spPr>
        <p:txBody>
          <a:bodyPr/>
          <a:lstStyle>
            <a:lvl1pPr marL="342900" indent="-342900">
              <a:buFont typeface="Arial"/>
              <a:buChar char="•"/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>
              <a:defRPr/>
            </a:pPr>
            <a:r>
              <a:rPr lang="en-US"/>
              <a:t>First</a:t>
            </a:r>
            <a:endParaRPr/>
          </a:p>
          <a:p>
            <a:pPr lvl="1">
              <a:defRPr/>
            </a:pPr>
            <a:r>
              <a:rPr lang="en-US"/>
              <a:t>Second</a:t>
            </a:r>
            <a:endParaRPr/>
          </a:p>
          <a:p>
            <a:pPr lvl="2">
              <a:defRPr/>
            </a:pPr>
            <a:r>
              <a:rPr lang="en-US"/>
              <a:t>Third</a:t>
            </a:r>
            <a:endParaRPr/>
          </a:p>
          <a:p>
            <a:pPr lvl="3">
              <a:defRPr/>
            </a:pPr>
            <a:r>
              <a:rPr lang="en-US"/>
              <a:t>Fourth</a:t>
            </a:r>
            <a:endParaRPr/>
          </a:p>
          <a:p>
            <a:pPr lvl="4">
              <a:defRPr/>
            </a:pPr>
            <a:r>
              <a:rPr lang="en-US"/>
              <a:t>Fifth</a:t>
            </a:r>
            <a:endParaRPr/>
          </a:p>
        </p:txBody>
      </p:sp>
    </p:spTree>
  </p:cSld>
  <p:clrMapOvr>
    <a:masterClrMapping/>
  </p:clrMapOvr>
  <p:hf dt="0" ftr="1" hdr="0" sldNum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Le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570215" name="Datumsplatzhalt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212DE8-0848-43DB-BBB4-208A3A1E9250}" type="datetimeFigureOut">
              <a:rPr lang="de-DE"/>
              <a:t>11.07.2023</a:t>
            </a:fld>
            <a:endParaRPr lang="de-DE"/>
          </a:p>
        </p:txBody>
      </p:sp>
      <p:sp>
        <p:nvSpPr>
          <p:cNvPr id="921815507" name="Fußzeilenplatzhalt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395446627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B198753-96EA-48F3-B0E6-DF95DE72C5F9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png"/><Relationship Id="rId6" Type="http://schemas.openxmlformats.org/officeDocument/2006/relationships/image" Target="../media/image2.png"/></Relationships>
</file>

<file path=ppt/slideMasters/_rels/slideMaster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theme" Target="../theme/them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57804966" name="Picture 11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0" y="6662546"/>
            <a:ext cx="12192000" cy="195940"/>
          </a:xfrm>
          <a:prstGeom prst="rect">
            <a:avLst/>
          </a:prstGeom>
        </p:spPr>
      </p:pic>
      <p:sp>
        <p:nvSpPr>
          <p:cNvPr id="1765557242" name="Title Placeholder 1"/>
          <p:cNvSpPr>
            <a:spLocks noGrp="1"/>
          </p:cNvSpPr>
          <p:nvPr>
            <p:ph type="title"/>
          </p:nvPr>
        </p:nvSpPr>
        <p:spPr bwMode="auto"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1320871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97280" y="1976582"/>
            <a:ext cx="10058400" cy="389251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>
              <a:defRPr/>
            </a:pPr>
            <a:r>
              <a:rPr lang="en-US"/>
              <a:t>Level 1</a:t>
            </a:r>
            <a:endParaRPr/>
          </a:p>
          <a:p>
            <a:pPr lvl="1">
              <a:defRPr/>
            </a:pPr>
            <a:r>
              <a:rPr lang="en-US"/>
              <a:t>Level 2</a:t>
            </a:r>
            <a:endParaRPr/>
          </a:p>
          <a:p>
            <a:pPr lvl="2">
              <a:defRPr/>
            </a:pPr>
            <a:r>
              <a:rPr lang="en-US"/>
              <a:t>Level 3</a:t>
            </a:r>
            <a:endParaRPr/>
          </a:p>
          <a:p>
            <a:pPr lvl="3">
              <a:defRPr/>
            </a:pPr>
            <a:r>
              <a:rPr lang="en-US"/>
              <a:t>Level 4</a:t>
            </a:r>
            <a:endParaRPr/>
          </a:p>
          <a:p>
            <a:pPr lvl="4">
              <a:defRPr/>
            </a:pPr>
            <a:r>
              <a:rPr lang="en-US"/>
              <a:t>Level 5</a:t>
            </a:r>
            <a:endParaRPr/>
          </a:p>
        </p:txBody>
      </p:sp>
      <p:cxnSp>
        <p:nvCxnSpPr>
          <p:cNvPr id="1095204954" name="Straight Connector 9"/>
          <p:cNvCxnSpPr/>
          <p:nvPr/>
        </p:nvCxnSpPr>
        <p:spPr bwMode="auto"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92336135" name="Picture 10"/>
          <p:cNvPicPr>
            <a:picLocks noChangeAspect="1"/>
          </p:cNvPicPr>
          <p:nvPr userDrawn="1"/>
        </p:nvPicPr>
        <p:blipFill>
          <a:blip r:embed="rId6"/>
          <a:stretch/>
        </p:blipFill>
        <p:spPr bwMode="auto">
          <a:xfrm>
            <a:off x="10603376" y="195454"/>
            <a:ext cx="1439272" cy="47205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dt="0" ftr="1" hdr="0" sldNum="1"/>
  <p:txStyles>
    <p:titleStyle>
      <a:lvl1pPr algn="l" defTabSz="914400" rtl="0">
        <a:lnSpc>
          <a:spcPct val="85000"/>
        </a:lnSpc>
        <a:spcBef>
          <a:spcPts val="0"/>
        </a:spcBef>
        <a:buNone/>
        <a:defRPr sz="4000" spc="-5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Arial"/>
        <a:buChar char="•"/>
        <a:defRPr sz="28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/>
        <a:buChar char="◦"/>
        <a:defRPr sz="2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/>
        <a:buChar char="◦"/>
        <a:defRPr sz="20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/>
        <a:buChar char="◦"/>
        <a:defRPr sz="20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/>
        <a:buChar char="◦"/>
        <a:defRPr sz="20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/>
        <a:buChar char="◦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/>
        <a:buChar char="◦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/>
        <a:buChar char="◦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/>
        <a:buChar char="◦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2006488" name="Titelplatzhalt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1936281828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1401344245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2212DE8-0848-43DB-BBB4-208A3A1E9250}" type="datetimeFigureOut">
              <a:rPr lang="de-DE"/>
              <a:t>11.07.2023</a:t>
            </a:fld>
            <a:endParaRPr lang="de-DE"/>
          </a:p>
        </p:txBody>
      </p:sp>
      <p:sp>
        <p:nvSpPr>
          <p:cNvPr id="2115677258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4000197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B198753-96EA-48F3-B0E6-DF95DE72C5F9}" type="slidenum">
              <a:rPr lang="de-DE"/>
              <a:t>‹Nr.›</a:t>
            </a:fld>
            <a:endParaRPr lang="de-DE"/>
          </a:p>
        </p:txBody>
      </p:sp>
      <p:pic>
        <p:nvPicPr>
          <p:cNvPr id="1810603588" name="Picture 10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603376" y="195454"/>
            <a:ext cx="1439272" cy="472055"/>
          </a:xfrm>
          <a:prstGeom prst="rect">
            <a:avLst/>
          </a:prstGeom>
        </p:spPr>
      </p:pic>
      <p:pic>
        <p:nvPicPr>
          <p:cNvPr id="958842006" name="Picture 11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0" y="6662546"/>
            <a:ext cx="12192000" cy="1959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9.png"/><Relationship Id="rId8" Type="http://schemas.openxmlformats.org/officeDocument/2006/relationships/image" Target="../media/image16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1.png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09189846" name="Title 1"/>
          <p:cNvSpPr>
            <a:spLocks noGrp="1"/>
          </p:cNvSpPr>
          <p:nvPr>
            <p:ph type="ctr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de-DE" sz="6600"/>
              <a:t>Hierarchische Informationsstrukturen, Dateisystem</a:t>
            </a:r>
            <a:endParaRPr lang="en-US" sz="6600"/>
          </a:p>
        </p:txBody>
      </p:sp>
      <p:sp>
        <p:nvSpPr>
          <p:cNvPr id="1708276042" name="Subtitle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Informatik 6. Klasse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164841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Wir suchen unsere Musikdateien</a:t>
            </a:r>
            <a:endParaRPr/>
          </a:p>
        </p:txBody>
      </p:sp>
      <p:pic>
        <p:nvPicPr>
          <p:cNvPr id="2039978985" name="Grafik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97279" y="1913022"/>
            <a:ext cx="6598295" cy="4751938"/>
          </a:xfrm>
          <a:prstGeom prst="rect">
            <a:avLst/>
          </a:prstGeom>
        </p:spPr>
      </p:pic>
      <p:sp>
        <p:nvSpPr>
          <p:cNvPr id="1291357483" name="Textfeld 5"/>
          <p:cNvSpPr txBox="1"/>
          <p:nvPr/>
        </p:nvSpPr>
        <p:spPr bwMode="auto">
          <a:xfrm>
            <a:off x="9274214" y="6449516"/>
            <a:ext cx="291778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800"/>
              <a:t>Quelle (18.6.2023): https://www.istockphoto.com/de/grafiken/dj</a:t>
            </a:r>
            <a:endParaRPr/>
          </a:p>
        </p:txBody>
      </p:sp>
      <p:sp>
        <p:nvSpPr>
          <p:cNvPr id="1567630442" name="Inhaltsplatzhalter 7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81553259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pic>
        <p:nvPicPr>
          <p:cNvPr id="780141013" name="Grafik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93626" y="142239"/>
            <a:ext cx="7194789" cy="6311483"/>
          </a:xfrm>
          <a:prstGeom prst="rect">
            <a:avLst/>
          </a:prstGeom>
        </p:spPr>
      </p:pic>
      <p:sp>
        <p:nvSpPr>
          <p:cNvPr id="318028108" name="Inhaltsplatzhalter 2"/>
          <p:cNvSpPr>
            <a:spLocks noGrp="1"/>
          </p:cNvSpPr>
          <p:nvPr>
            <p:ph idx="1"/>
          </p:nvPr>
        </p:nvSpPr>
        <p:spPr bwMode="auto">
          <a:xfrm>
            <a:off x="7802880" y="1985818"/>
            <a:ext cx="3352800" cy="388327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de-DE"/>
              <a:t>Musikdateien &gt; 90er &gt; Charts &gt; 95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443182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pic>
        <p:nvPicPr>
          <p:cNvPr id="1467649906" name="Grafik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45653" y="286603"/>
            <a:ext cx="7783947" cy="5972064"/>
          </a:xfrm>
          <a:prstGeom prst="rect">
            <a:avLst/>
          </a:prstGeom>
        </p:spPr>
      </p:pic>
      <p:sp>
        <p:nvSpPr>
          <p:cNvPr id="943869360" name="Inhaltsplatzhalter 2"/>
          <p:cNvSpPr>
            <a:spLocks noGrp="1"/>
          </p:cNvSpPr>
          <p:nvPr>
            <p:ph idx="1"/>
          </p:nvPr>
        </p:nvSpPr>
        <p:spPr bwMode="auto">
          <a:xfrm>
            <a:off x="6350000" y="2753360"/>
            <a:ext cx="4805680" cy="3115733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de-DE"/>
              <a:t>Beschreibe das Ordnungsschema – Verwende Begriffe wie Ordner, Unterordner und Datei</a:t>
            </a:r>
            <a:endParaRPr/>
          </a:p>
          <a:p>
            <a:pPr>
              <a:defRPr/>
            </a:pPr>
            <a:r>
              <a:rPr lang="de-DE"/>
              <a:t>Welche Objekte erkennst Du?</a:t>
            </a:r>
            <a:endParaRPr/>
          </a:p>
          <a:p>
            <a:pPr>
              <a:defRPr/>
            </a:pPr>
            <a:r>
              <a:rPr lang="de-DE"/>
              <a:t>Zu welchen Klassen gehören sie?</a:t>
            </a:r>
            <a:endParaRPr/>
          </a:p>
          <a:p>
            <a:pPr>
              <a:defRPr/>
            </a:pPr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75957604" name="Grafik 1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7369" y="4875006"/>
            <a:ext cx="11377645" cy="1629585"/>
          </a:xfrm>
          <a:prstGeom prst="rect">
            <a:avLst/>
          </a:prstGeom>
        </p:spPr>
      </p:pic>
      <p:sp>
        <p:nvSpPr>
          <p:cNvPr id="1399270003" name="Rechteck 14"/>
          <p:cNvSpPr/>
          <p:nvPr/>
        </p:nvSpPr>
        <p:spPr bwMode="auto">
          <a:xfrm>
            <a:off x="4267200" y="903514"/>
            <a:ext cx="7249886" cy="143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96188976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Klasse Datei</a:t>
            </a:r>
            <a:endParaRPr/>
          </a:p>
        </p:txBody>
      </p:sp>
      <p:sp>
        <p:nvSpPr>
          <p:cNvPr id="1379958848" name="Inhaltsplatzhalter 2"/>
          <p:cNvSpPr>
            <a:spLocks noGrp="1"/>
          </p:cNvSpPr>
          <p:nvPr>
            <p:ph idx="1"/>
          </p:nvPr>
        </p:nvSpPr>
        <p:spPr bwMode="auto">
          <a:xfrm>
            <a:off x="1097280" y="1817584"/>
            <a:ext cx="4997489" cy="3724938"/>
          </a:xfrm>
        </p:spPr>
        <p:txBody>
          <a:bodyPr vert="horz" lIns="0" tIns="45720" rIns="0" bIns="45720" rtlCol="0" anchor="t">
            <a:normAutofit/>
          </a:bodyPr>
          <a:lstStyle/>
          <a:p>
            <a:pPr>
              <a:defRPr/>
            </a:pPr>
            <a:r>
              <a:rPr lang="de-DE"/>
              <a:t>Speichern von Dokumenten erzeugen </a:t>
            </a:r>
            <a:r>
              <a:rPr lang="de-DE" b="1"/>
              <a:t>Dateien</a:t>
            </a:r>
            <a:r>
              <a:rPr lang="de-DE"/>
              <a:t>.</a:t>
            </a:r>
            <a:endParaRPr lang="de-DE">
              <a:cs typeface="Calibri"/>
            </a:endParaRPr>
          </a:p>
          <a:p>
            <a:pPr>
              <a:defRPr/>
            </a:pPr>
            <a:r>
              <a:rPr lang="de-DE"/>
              <a:t>Dateien haben dieselben Attribute und Methoden</a:t>
            </a:r>
            <a:endParaRPr/>
          </a:p>
          <a:p>
            <a:pPr>
              <a:defRPr/>
            </a:pPr>
            <a:r>
              <a:rPr lang="de-DE" sz="2600">
                <a:ea typeface="+mn-lt"/>
                <a:cs typeface="+mn-lt"/>
              </a:rPr>
              <a:t>Das </a:t>
            </a:r>
            <a:r>
              <a:rPr lang="de-DE" sz="2600" b="1">
                <a:ea typeface="+mn-lt"/>
                <a:cs typeface="+mn-lt"/>
              </a:rPr>
              <a:t>Attribut Typ </a:t>
            </a:r>
            <a:r>
              <a:rPr lang="de-DE" sz="2600">
                <a:ea typeface="+mn-lt"/>
                <a:cs typeface="+mn-lt"/>
              </a:rPr>
              <a:t>sagt die Art des Dokuments (z.B. Text- oder Grafikdokument)</a:t>
            </a:r>
            <a:endParaRPr lang="de-DE">
              <a:cs typeface="Calibri"/>
            </a:endParaRPr>
          </a:p>
        </p:txBody>
      </p:sp>
      <p:sp>
        <p:nvSpPr>
          <p:cNvPr id="1341916322" name="Rechteck 3"/>
          <p:cNvSpPr/>
          <p:nvPr/>
        </p:nvSpPr>
        <p:spPr bwMode="auto">
          <a:xfrm>
            <a:off x="9407606" y="748455"/>
            <a:ext cx="2573383" cy="476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>
                <a:solidFill>
                  <a:schemeClr val="tx1"/>
                </a:solidFill>
              </a:rPr>
              <a:t>DATEI</a:t>
            </a:r>
            <a:endParaRPr/>
          </a:p>
        </p:txBody>
      </p:sp>
      <p:sp>
        <p:nvSpPr>
          <p:cNvPr id="208305557" name="Rechteck 4"/>
          <p:cNvSpPr/>
          <p:nvPr/>
        </p:nvSpPr>
        <p:spPr bwMode="auto">
          <a:xfrm>
            <a:off x="9407606" y="1224762"/>
            <a:ext cx="2573383" cy="45862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Name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Typ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Größe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Ort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Erstellungsdatum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Änderungsdatum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Letzter Zugriff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…</a:t>
            </a:r>
            <a:endParaRPr/>
          </a:p>
          <a:p>
            <a:pPr>
              <a:defRPr/>
            </a:pPr>
            <a:endParaRPr lang="de-DE">
              <a:solidFill>
                <a:schemeClr val="tx1"/>
              </a:solidFill>
            </a:endParaRPr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Umbenennen (Name)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ÖffnenMit</a:t>
            </a:r>
            <a:r>
              <a:rPr lang="de-DE" sz="2000">
                <a:solidFill>
                  <a:schemeClr val="tx1"/>
                </a:solidFill>
              </a:rPr>
              <a:t>(Programm)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Kopieren(</a:t>
            </a:r>
            <a:r>
              <a:rPr lang="de-DE" sz="2000">
                <a:solidFill>
                  <a:schemeClr val="tx1"/>
                </a:solidFill>
              </a:rPr>
              <a:t>inOrdner</a:t>
            </a:r>
            <a:r>
              <a:rPr lang="de-DE" sz="2000">
                <a:solidFill>
                  <a:schemeClr val="tx1"/>
                </a:solidFill>
              </a:rPr>
              <a:t>)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Verschieben(</a:t>
            </a:r>
            <a:r>
              <a:rPr lang="de-DE" sz="2000">
                <a:solidFill>
                  <a:schemeClr val="tx1"/>
                </a:solidFill>
              </a:rPr>
              <a:t>inOrdner</a:t>
            </a:r>
            <a:r>
              <a:rPr lang="de-DE" sz="2000">
                <a:solidFill>
                  <a:schemeClr val="tx1"/>
                </a:solidFill>
              </a:rPr>
              <a:t>)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Löschen()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…</a:t>
            </a:r>
            <a:endParaRPr/>
          </a:p>
        </p:txBody>
      </p:sp>
      <p:cxnSp>
        <p:nvCxnSpPr>
          <p:cNvPr id="796094959" name="Gerader Verbinder 5"/>
          <p:cNvCxnSpPr/>
          <p:nvPr/>
        </p:nvCxnSpPr>
        <p:spPr bwMode="auto">
          <a:xfrm>
            <a:off x="9567247" y="3451517"/>
            <a:ext cx="225410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1203688" name="Textfeld 6"/>
          <p:cNvSpPr txBox="1"/>
          <p:nvPr/>
        </p:nvSpPr>
        <p:spPr bwMode="auto">
          <a:xfrm>
            <a:off x="7218605" y="261797"/>
            <a:ext cx="1761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tx1">
                    <a:lumMod val="75000"/>
                    <a:lumOff val="25000"/>
                  </a:schemeClr>
                </a:solidFill>
              </a:rPr>
              <a:t>Klassenkarte</a:t>
            </a:r>
            <a:endParaRPr/>
          </a:p>
        </p:txBody>
      </p:sp>
      <p:sp>
        <p:nvSpPr>
          <p:cNvPr id="2135839041" name="Textfeld 7"/>
          <p:cNvSpPr txBox="1"/>
          <p:nvPr/>
        </p:nvSpPr>
        <p:spPr bwMode="auto">
          <a:xfrm>
            <a:off x="7349234" y="1972605"/>
            <a:ext cx="1310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tx1">
                    <a:lumMod val="75000"/>
                    <a:lumOff val="25000"/>
                  </a:schemeClr>
                </a:solidFill>
              </a:rPr>
              <a:t>Attribute</a:t>
            </a:r>
            <a:endParaRPr/>
          </a:p>
        </p:txBody>
      </p:sp>
      <p:sp>
        <p:nvSpPr>
          <p:cNvPr id="399705383" name="Textfeld 8"/>
          <p:cNvSpPr txBox="1"/>
          <p:nvPr/>
        </p:nvSpPr>
        <p:spPr bwMode="auto">
          <a:xfrm>
            <a:off x="7349233" y="3711521"/>
            <a:ext cx="1503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tx1">
                    <a:lumMod val="75000"/>
                    <a:lumOff val="25000"/>
                  </a:schemeClr>
                </a:solidFill>
              </a:rPr>
              <a:t>Methoden</a:t>
            </a:r>
            <a:endParaRPr/>
          </a:p>
        </p:txBody>
      </p:sp>
      <p:sp>
        <p:nvSpPr>
          <p:cNvPr id="1202056427" name="Textfeld 9"/>
          <p:cNvSpPr txBox="1"/>
          <p:nvPr/>
        </p:nvSpPr>
        <p:spPr bwMode="auto">
          <a:xfrm>
            <a:off x="6806895" y="774141"/>
            <a:ext cx="2263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tx1">
                    <a:lumMod val="75000"/>
                    <a:lumOff val="25000"/>
                  </a:schemeClr>
                </a:solidFill>
              </a:rPr>
              <a:t>Name der Klasse</a:t>
            </a:r>
            <a:endParaRPr/>
          </a:p>
        </p:txBody>
      </p:sp>
      <p:cxnSp>
        <p:nvCxnSpPr>
          <p:cNvPr id="28722539" name="Gerade Verbindung mit Pfeil 10"/>
          <p:cNvCxnSpPr>
            <a:stCxn id="1511203688" idx="3"/>
            <a:endCxn id="1341916322" idx="0"/>
          </p:cNvCxnSpPr>
          <p:nvPr/>
        </p:nvCxnSpPr>
        <p:spPr bwMode="auto">
          <a:xfrm>
            <a:off x="8980049" y="492630"/>
            <a:ext cx="1714250" cy="25582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7827825" name="Gerade Verbindung mit Pfeil 11"/>
          <p:cNvCxnSpPr/>
          <p:nvPr/>
        </p:nvCxnSpPr>
        <p:spPr bwMode="auto">
          <a:xfrm flipV="1">
            <a:off x="9030454" y="1020837"/>
            <a:ext cx="1374791" cy="36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97066459" name="Geschweifte Klammer links 12"/>
          <p:cNvSpPr/>
          <p:nvPr/>
        </p:nvSpPr>
        <p:spPr bwMode="auto">
          <a:xfrm>
            <a:off x="9070656" y="1306043"/>
            <a:ext cx="212141" cy="2034234"/>
          </a:xfrm>
          <a:prstGeom prst="leftBrace">
            <a:avLst>
              <a:gd name="adj1" fmla="val 8333"/>
              <a:gd name="adj2" fmla="val 50000"/>
            </a:avLst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03588065" name="Geschweifte Klammer links 13"/>
          <p:cNvSpPr/>
          <p:nvPr/>
        </p:nvSpPr>
        <p:spPr bwMode="auto">
          <a:xfrm>
            <a:off x="9070656" y="3735996"/>
            <a:ext cx="212141" cy="1629585"/>
          </a:xfrm>
          <a:prstGeom prst="leftBrace">
            <a:avLst>
              <a:gd name="adj1" fmla="val 8333"/>
              <a:gd name="adj2" fmla="val 50000"/>
            </a:avLst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0221935" name="Rechteck 5"/>
          <p:cNvSpPr/>
          <p:nvPr/>
        </p:nvSpPr>
        <p:spPr bwMode="auto">
          <a:xfrm>
            <a:off x="936859" y="700390"/>
            <a:ext cx="7249886" cy="143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314577382" name="Inhaltsplatzhalter 2"/>
          <p:cNvSpPr>
            <a:spLocks noGrp="1"/>
          </p:cNvSpPr>
          <p:nvPr>
            <p:ph idx="1"/>
          </p:nvPr>
        </p:nvSpPr>
        <p:spPr bwMode="auto">
          <a:xfrm>
            <a:off x="226090" y="2134150"/>
            <a:ext cx="2098308" cy="2052839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de-DE" sz="2400"/>
              <a:t>Speichern von Dokumenten </a:t>
            </a:r>
            <a:r>
              <a:rPr lang="de-DE" sz="2400"/>
              <a:t> es </a:t>
            </a:r>
            <a:r>
              <a:rPr lang="de-DE" sz="2400"/>
              <a:t>entstehen Objekte der Klasse DATEI</a:t>
            </a:r>
            <a:endParaRPr/>
          </a:p>
        </p:txBody>
      </p:sp>
      <p:pic>
        <p:nvPicPr>
          <p:cNvPr id="765995100" name="Inhaltsplatzhalter 4" descr="Ein Bild, das Text, Papier enthält.&#10;&#10;Automatisch generierte Beschreibu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16199999">
            <a:off x="4361913" y="-1297383"/>
            <a:ext cx="5806100" cy="97099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1777215" name="Rechteck 14"/>
          <p:cNvSpPr/>
          <p:nvPr/>
        </p:nvSpPr>
        <p:spPr bwMode="auto">
          <a:xfrm>
            <a:off x="4267200" y="903514"/>
            <a:ext cx="7249886" cy="143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903112416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Klasse Ordner</a:t>
            </a:r>
            <a:endParaRPr/>
          </a:p>
        </p:txBody>
      </p:sp>
      <p:sp>
        <p:nvSpPr>
          <p:cNvPr id="1541613966" name="Inhaltsplatzhalter 2"/>
          <p:cNvSpPr>
            <a:spLocks noGrp="1"/>
          </p:cNvSpPr>
          <p:nvPr>
            <p:ph idx="1"/>
          </p:nvPr>
        </p:nvSpPr>
        <p:spPr bwMode="auto">
          <a:xfrm>
            <a:off x="1097280" y="1985818"/>
            <a:ext cx="5659654" cy="4511235"/>
          </a:xfrm>
        </p:spPr>
        <p:txBody>
          <a:bodyPr vert="horz" lIns="0" tIns="45720" rIns="0" bIns="45720" rtlCol="0" anchor="t">
            <a:normAutofit/>
          </a:bodyPr>
          <a:lstStyle/>
          <a:p>
            <a:pPr>
              <a:defRPr/>
            </a:pPr>
            <a:r>
              <a:rPr lang="de-DE"/>
              <a:t>Bei vielen Dateien ist es schwierig den Überblick zu behalten</a:t>
            </a:r>
            <a:endParaRPr/>
          </a:p>
          <a:p>
            <a:pPr>
              <a:defRPr/>
            </a:pPr>
            <a:r>
              <a:rPr lang="de-DE"/>
              <a:t>Dateien können in Ordner aufgeräumt werden</a:t>
            </a:r>
            <a:endParaRPr/>
          </a:p>
          <a:p>
            <a:pPr>
              <a:defRPr/>
            </a:pPr>
            <a:r>
              <a:rPr lang="de-DE"/>
              <a:t>Ordner haben dieselben Attribute und Methoden und können deshalb durch die Klasse Ordner beschrieben werden</a:t>
            </a:r>
            <a:endParaRPr/>
          </a:p>
          <a:p>
            <a:pPr>
              <a:defRPr/>
            </a:pPr>
            <a:r>
              <a:rPr lang="de-DE"/>
              <a:t>Neue Ordner sind Objekte der Klasse Ordner</a:t>
            </a:r>
            <a:endParaRPr/>
          </a:p>
          <a:p>
            <a:pPr marL="0" indent="0">
              <a:buNone/>
              <a:defRPr/>
            </a:pPr>
            <a:endParaRPr lang="de-DE">
              <a:cs typeface="Calibri"/>
            </a:endParaRPr>
          </a:p>
        </p:txBody>
      </p:sp>
      <p:sp>
        <p:nvSpPr>
          <p:cNvPr id="1551911456" name="Rechteck 3"/>
          <p:cNvSpPr/>
          <p:nvPr/>
        </p:nvSpPr>
        <p:spPr bwMode="auto">
          <a:xfrm>
            <a:off x="7136047" y="1508852"/>
            <a:ext cx="2573383" cy="476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>
                <a:solidFill>
                  <a:schemeClr val="tx1"/>
                </a:solidFill>
              </a:rPr>
              <a:t>ORDNER</a:t>
            </a:r>
            <a:endParaRPr/>
          </a:p>
        </p:txBody>
      </p:sp>
      <p:sp>
        <p:nvSpPr>
          <p:cNvPr id="2111885046" name="Rechteck 4"/>
          <p:cNvSpPr/>
          <p:nvPr/>
        </p:nvSpPr>
        <p:spPr bwMode="auto">
          <a:xfrm>
            <a:off x="7148133" y="1985159"/>
            <a:ext cx="2573383" cy="38832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Name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Größe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Ort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Erstellungsdatum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…</a:t>
            </a:r>
            <a:endParaRPr/>
          </a:p>
          <a:p>
            <a:pPr>
              <a:defRPr/>
            </a:pPr>
            <a:endParaRPr lang="de-DE">
              <a:solidFill>
                <a:schemeClr val="tx1"/>
              </a:solidFill>
            </a:endParaRPr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Umbenennen (Name)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ÖffnenMit</a:t>
            </a:r>
            <a:r>
              <a:rPr lang="de-DE" sz="2000">
                <a:solidFill>
                  <a:schemeClr val="tx1"/>
                </a:solidFill>
              </a:rPr>
              <a:t>(Programm)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Kopieren(</a:t>
            </a:r>
            <a:r>
              <a:rPr lang="de-DE" sz="2000">
                <a:solidFill>
                  <a:schemeClr val="tx1"/>
                </a:solidFill>
              </a:rPr>
              <a:t>inOrdner</a:t>
            </a:r>
            <a:r>
              <a:rPr lang="de-DE" sz="2000">
                <a:solidFill>
                  <a:schemeClr val="tx1"/>
                </a:solidFill>
              </a:rPr>
              <a:t>)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Verschieben(</a:t>
            </a:r>
            <a:r>
              <a:rPr lang="de-DE" sz="2000">
                <a:solidFill>
                  <a:schemeClr val="tx1"/>
                </a:solidFill>
              </a:rPr>
              <a:t>inOrdner</a:t>
            </a:r>
            <a:r>
              <a:rPr lang="de-DE" sz="2000">
                <a:solidFill>
                  <a:schemeClr val="tx1"/>
                </a:solidFill>
              </a:rPr>
              <a:t>)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Löschen()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…</a:t>
            </a:r>
            <a:endParaRPr/>
          </a:p>
        </p:txBody>
      </p:sp>
      <p:cxnSp>
        <p:nvCxnSpPr>
          <p:cNvPr id="1960597057" name="Gerader Verbinder 5"/>
          <p:cNvCxnSpPr/>
          <p:nvPr/>
        </p:nvCxnSpPr>
        <p:spPr bwMode="auto">
          <a:xfrm>
            <a:off x="7295687" y="3711402"/>
            <a:ext cx="225410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79595476" name="Grafik 1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039519" y="1508852"/>
            <a:ext cx="1868765" cy="43573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44717714" name="Rechteck 10"/>
          <p:cNvSpPr/>
          <p:nvPr/>
        </p:nvSpPr>
        <p:spPr bwMode="auto">
          <a:xfrm>
            <a:off x="1020278" y="1481210"/>
            <a:ext cx="10602686" cy="5101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67323730" name="Titel 1"/>
          <p:cNvSpPr>
            <a:spLocks noGrp="1"/>
          </p:cNvSpPr>
          <p:nvPr>
            <p:ph type="title"/>
          </p:nvPr>
        </p:nvSpPr>
        <p:spPr bwMode="auto">
          <a:xfrm>
            <a:off x="1097280" y="286603"/>
            <a:ext cx="10058400" cy="665275"/>
          </a:xfrm>
        </p:spPr>
        <p:txBody>
          <a:bodyPr/>
          <a:lstStyle/>
          <a:p>
            <a:pPr>
              <a:defRPr/>
            </a:pPr>
            <a:r>
              <a:rPr lang="de-DE"/>
              <a:t>Zusammen machen - Eigenschaften</a:t>
            </a:r>
            <a:endParaRPr/>
          </a:p>
        </p:txBody>
      </p:sp>
      <p:pic>
        <p:nvPicPr>
          <p:cNvPr id="479893382" name="Freihand 14"/>
          <p:cNvPicPr/>
          <p:nvPr/>
        </p:nvPicPr>
        <p:blipFill>
          <a:blip r:embed="rId3"/>
          <a:stretch/>
        </p:blipFill>
        <p:spPr bwMode="auto">
          <a:xfrm>
            <a:off x="7758549" y="943958"/>
            <a:ext cx="18000" cy="18000"/>
          </a:xfrm>
          <a:prstGeom prst="rect">
            <a:avLst/>
          </a:prstGeom>
        </p:spPr>
      </p:pic>
      <p:pic>
        <p:nvPicPr>
          <p:cNvPr id="645310800" name="Grafik 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8450" y="951877"/>
            <a:ext cx="9566288" cy="5535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88786832" name="Rechteck 10"/>
          <p:cNvSpPr/>
          <p:nvPr/>
        </p:nvSpPr>
        <p:spPr bwMode="auto">
          <a:xfrm>
            <a:off x="1020278" y="1481210"/>
            <a:ext cx="10602686" cy="5101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59324263" name="Titel 1"/>
          <p:cNvSpPr>
            <a:spLocks noGrp="1"/>
          </p:cNvSpPr>
          <p:nvPr>
            <p:ph type="title"/>
          </p:nvPr>
        </p:nvSpPr>
        <p:spPr bwMode="auto">
          <a:xfrm>
            <a:off x="1097280" y="286603"/>
            <a:ext cx="10058400" cy="119460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/>
              <a:t>Zusammen machen – </a:t>
            </a:r>
            <a:br>
              <a:rPr lang="de-DE"/>
            </a:br>
            <a:r>
              <a:rPr lang="de-DE"/>
              <a:t>Eigenschaften</a:t>
            </a:r>
            <a:endParaRPr/>
          </a:p>
        </p:txBody>
      </p:sp>
      <p:pic>
        <p:nvPicPr>
          <p:cNvPr id="1550960820" name="Freihand 14"/>
          <p:cNvPicPr/>
          <p:nvPr/>
        </p:nvPicPr>
        <p:blipFill>
          <a:blip r:embed="rId3"/>
          <a:stretch/>
        </p:blipFill>
        <p:spPr bwMode="auto">
          <a:xfrm>
            <a:off x="7758549" y="943958"/>
            <a:ext cx="18000" cy="18000"/>
          </a:xfrm>
          <a:prstGeom prst="rect">
            <a:avLst/>
          </a:prstGeom>
        </p:spPr>
      </p:pic>
      <p:pic>
        <p:nvPicPr>
          <p:cNvPr id="1464757328" name="Grafik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575080" y="161134"/>
            <a:ext cx="4521524" cy="64102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11042081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Aufgabe 1</a:t>
            </a:r>
            <a:endParaRPr/>
          </a:p>
        </p:txBody>
      </p:sp>
      <p:sp>
        <p:nvSpPr>
          <p:cNvPr id="1636468757" name="Inhaltsplatzhalter 2"/>
          <p:cNvSpPr>
            <a:spLocks noGrp="1"/>
          </p:cNvSpPr>
          <p:nvPr>
            <p:ph idx="1"/>
          </p:nvPr>
        </p:nvSpPr>
        <p:spPr bwMode="auto">
          <a:xfrm>
            <a:off x="1097280" y="1985818"/>
            <a:ext cx="10058400" cy="458557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  <a:defRPr/>
            </a:pPr>
            <a:r>
              <a:rPr lang="de-DE"/>
              <a:t>Benutze die Datei ‚Charts_95.png‘ </a:t>
            </a:r>
            <a:br>
              <a:rPr lang="de-DE"/>
            </a:br>
            <a:r>
              <a:rPr lang="de-DE"/>
              <a:t>(Musikdateien &gt; 90er &gt; Charts &gt; 95)</a:t>
            </a:r>
            <a:endParaRPr/>
          </a:p>
          <a:p>
            <a:pPr marL="0" indent="0">
              <a:buNone/>
              <a:defRPr/>
            </a:pPr>
            <a:r>
              <a:rPr lang="de-DE"/>
              <a:t>Notiere Antworten auf dem Arbeitsblatt</a:t>
            </a:r>
            <a:br>
              <a:rPr lang="de-DE"/>
            </a:br>
            <a:endParaRPr lang="de-DE"/>
          </a:p>
          <a:p>
            <a:pPr marL="0" indent="0">
              <a:buNone/>
              <a:defRPr/>
            </a:pPr>
            <a:r>
              <a:rPr lang="de-DE"/>
              <a:t>a) Stelle die Werte der in der Klassenkarte angegebenen Attribute fest und zeichne die Objektkarte dieser </a:t>
            </a:r>
            <a:r>
              <a:rPr lang="de-DE" b="1"/>
              <a:t>Datei</a:t>
            </a:r>
            <a:r>
              <a:rPr lang="de-DE"/>
              <a:t>.</a:t>
            </a:r>
            <a:br>
              <a:rPr lang="de-DE"/>
            </a:br>
            <a:endParaRPr lang="de-DE"/>
          </a:p>
          <a:p>
            <a:pPr marL="0" indent="0">
              <a:buNone/>
              <a:defRPr/>
            </a:pPr>
            <a:r>
              <a:rPr lang="de-DE"/>
              <a:t>b) Stelle für den </a:t>
            </a:r>
            <a:r>
              <a:rPr lang="de-DE" b="1"/>
              <a:t>Ordner</a:t>
            </a:r>
            <a:r>
              <a:rPr lang="de-DE"/>
              <a:t>, in dem sich die Datei befindet, die Werte der in der Klassenkarte angegebenen Attribute fest und zeichne seine Objektkarte</a:t>
            </a:r>
            <a:br>
              <a:rPr lang="de-DE"/>
            </a:br>
            <a:endParaRPr lang="de-DE"/>
          </a:p>
          <a:p>
            <a:pPr marL="0" indent="0">
              <a:buNone/>
              <a:defRPr/>
            </a:pPr>
            <a:r>
              <a:rPr lang="de-DE"/>
              <a:t>c) Je nach eingestellter Ansicht werden im Dateimanager verschiedene Attributwerte angezeigt. Stelle fest, wie du zwischen verschiedenen Ansichten umschalten und dir weitere Attribute anzeigen lassen kannst, die standardmäßig nicht zu sehen sind.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1838851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Zusammen machen - Dateityp</a:t>
            </a:r>
            <a:endParaRPr/>
          </a:p>
        </p:txBody>
      </p:sp>
      <p:sp>
        <p:nvSpPr>
          <p:cNvPr id="1497800644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pic>
        <p:nvPicPr>
          <p:cNvPr id="926204460" name="Grafik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1" y="2071941"/>
            <a:ext cx="12134017" cy="3833461"/>
          </a:xfrm>
          <a:prstGeom prst="rect">
            <a:avLst/>
          </a:prstGeom>
        </p:spPr>
      </p:pic>
      <p:grpSp>
        <p:nvGrpSpPr>
          <p:cNvPr id="102798224" name="Gruppieren 9"/>
          <p:cNvGrpSpPr/>
          <p:nvPr/>
        </p:nvGrpSpPr>
        <p:grpSpPr bwMode="auto">
          <a:xfrm>
            <a:off x="4485127" y="4769431"/>
            <a:ext cx="904680" cy="354600"/>
            <a:chOff x="5149269" y="5245958"/>
            <a:chExt cx="904680" cy="354600"/>
          </a:xfrm>
        </p:grpSpPr>
        <p:pic>
          <p:nvPicPr>
            <p:cNvPr id="6" name="Freihand 5"/>
            <p:cNvPicPr/>
            <p:nvPr/>
          </p:nvPicPr>
          <p:blipFill>
            <a:blip r:embed="rId4"/>
            <a:stretch/>
          </p:blipFill>
          <p:spPr bwMode="auto">
            <a:xfrm>
              <a:off x="5169429" y="5409398"/>
              <a:ext cx="893520" cy="48240"/>
            </a:xfrm>
            <a:prstGeom prst="rect">
              <a:avLst/>
            </a:prstGeom>
          </p:spPr>
        </p:pic>
        <p:pic>
          <p:nvPicPr>
            <p:cNvPr id="7" name="Freihand 6"/>
            <p:cNvPicPr/>
            <p:nvPr/>
          </p:nvPicPr>
          <p:blipFill>
            <a:blip r:embed="rId5"/>
            <a:stretch/>
          </p:blipFill>
          <p:spPr bwMode="auto">
            <a:xfrm>
              <a:off x="5140629" y="5237317"/>
              <a:ext cx="354600" cy="190800"/>
            </a:xfrm>
            <a:prstGeom prst="rect">
              <a:avLst/>
            </a:prstGeom>
          </p:spPr>
        </p:pic>
        <p:pic>
          <p:nvPicPr>
            <p:cNvPr id="9" name="Freihand 8"/>
            <p:cNvPicPr/>
            <p:nvPr/>
          </p:nvPicPr>
          <p:blipFill>
            <a:blip r:embed="rId6"/>
            <a:stretch/>
          </p:blipFill>
          <p:spPr bwMode="auto">
            <a:xfrm>
              <a:off x="5150349" y="5448638"/>
              <a:ext cx="230400" cy="160560"/>
            </a:xfrm>
            <a:prstGeom prst="rect">
              <a:avLst/>
            </a:prstGeom>
          </p:spPr>
        </p:pic>
      </p:grpSp>
      <p:pic>
        <p:nvPicPr>
          <p:cNvPr id="220042929" name="Freihand 14"/>
          <p:cNvPicPr/>
          <p:nvPr/>
        </p:nvPicPr>
        <p:blipFill>
          <a:blip r:embed="rId7"/>
          <a:stretch/>
        </p:blipFill>
        <p:spPr bwMode="auto">
          <a:xfrm>
            <a:off x="7758549" y="943958"/>
            <a:ext cx="18000" cy="18000"/>
          </a:xfrm>
          <a:prstGeom prst="rect">
            <a:avLst/>
          </a:prstGeom>
        </p:spPr>
      </p:pic>
      <p:pic>
        <p:nvPicPr>
          <p:cNvPr id="137756400" name="Freihand 19"/>
          <p:cNvPicPr/>
          <p:nvPr/>
        </p:nvPicPr>
        <p:blipFill>
          <a:blip r:embed="rId8"/>
          <a:stretch/>
        </p:blipFill>
        <p:spPr bwMode="auto">
          <a:xfrm>
            <a:off x="9475776" y="1940869"/>
            <a:ext cx="2667240" cy="1790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5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8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83956019" name="Titel 1"/>
          <p:cNvSpPr>
            <a:spLocks noGrp="1"/>
          </p:cNvSpPr>
          <p:nvPr>
            <p:ph type="title"/>
          </p:nvPr>
        </p:nvSpPr>
        <p:spPr bwMode="auto">
          <a:xfrm>
            <a:off x="1066799" y="368078"/>
            <a:ext cx="10058400" cy="620829"/>
          </a:xfrm>
        </p:spPr>
        <p:txBody>
          <a:bodyPr/>
          <a:lstStyle/>
          <a:p>
            <a:pPr>
              <a:defRPr/>
            </a:pPr>
            <a:r>
              <a:rPr lang="de-DE"/>
              <a:t>Zusammen machen – </a:t>
            </a:r>
            <a:r>
              <a:rPr lang="de-DE"/>
              <a:t>ÖffnenMit</a:t>
            </a:r>
            <a:r>
              <a:rPr lang="de-DE"/>
              <a:t>()</a:t>
            </a:r>
            <a:endParaRPr/>
          </a:p>
        </p:txBody>
      </p:sp>
      <p:sp>
        <p:nvSpPr>
          <p:cNvPr id="1029104690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pic>
        <p:nvPicPr>
          <p:cNvPr id="1804924370" name="Grafik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36112" y="988906"/>
            <a:ext cx="10490179" cy="55569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269787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Aufgabe</a:t>
            </a:r>
            <a:endParaRPr/>
          </a:p>
        </p:txBody>
      </p:sp>
      <p:sp>
        <p:nvSpPr>
          <p:cNvPr id="1252327163" name="Inhaltsplatzhalter 2"/>
          <p:cNvSpPr>
            <a:spLocks noGrp="1"/>
          </p:cNvSpPr>
          <p:nvPr>
            <p:ph idx="1"/>
          </p:nvPr>
        </p:nvSpPr>
        <p:spPr bwMode="auto">
          <a:xfrm>
            <a:off x="1097280" y="1985818"/>
            <a:ext cx="5601903" cy="3883275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de-DE"/>
              <a:t>Sowohl die Klasse Ordner als auch die Klasse DATEI enthalten die Attribute Erstellungsdatum, Änderungsdatum und </a:t>
            </a:r>
            <a:r>
              <a:rPr lang="de-DE"/>
              <a:t>LetzterZugriff</a:t>
            </a:r>
            <a:r>
              <a:rPr lang="de-DE"/>
              <a:t>.</a:t>
            </a:r>
            <a:endParaRPr/>
          </a:p>
          <a:p>
            <a:pPr lvl="1">
              <a:defRPr/>
            </a:pPr>
            <a:r>
              <a:rPr lang="de-DE"/>
              <a:t>a) Beschreibe kurz den Unterschied zwischen diesen 3 Attributen.</a:t>
            </a:r>
            <a:endParaRPr/>
          </a:p>
          <a:p>
            <a:pPr lvl="1">
              <a:defRPr/>
            </a:pPr>
            <a:r>
              <a:rPr lang="de-DE"/>
              <a:t>b) Kann ein Erstellungsdatum nach dem Änderungsdatum liegen?</a:t>
            </a:r>
            <a:endParaRPr/>
          </a:p>
          <a:p>
            <a:pPr lvl="1">
              <a:defRPr/>
            </a:pPr>
            <a:r>
              <a:rPr lang="de-DE"/>
              <a:t>c) Kann das Änderungsdatum nach dem letzten Zugriff liegen? </a:t>
            </a:r>
            <a:endParaRPr/>
          </a:p>
        </p:txBody>
      </p:sp>
      <p:pic>
        <p:nvPicPr>
          <p:cNvPr id="2003779337" name="Grafik 4"/>
          <p:cNvPicPr>
            <a:picLocks noChangeAspect="1"/>
          </p:cNvPicPr>
          <p:nvPr/>
        </p:nvPicPr>
        <p:blipFill>
          <a:blip r:embed="rId3"/>
          <a:srcRect l="41359" t="0" r="0" b="0"/>
          <a:stretch/>
        </p:blipFill>
        <p:spPr bwMode="auto">
          <a:xfrm>
            <a:off x="7409553" y="107207"/>
            <a:ext cx="4667334" cy="65727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0097374" name="Rechteck 9"/>
          <p:cNvSpPr/>
          <p:nvPr/>
        </p:nvSpPr>
        <p:spPr bwMode="auto">
          <a:xfrm>
            <a:off x="5534526" y="903514"/>
            <a:ext cx="6427216" cy="10823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93959023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* Zusatzaufgabe</a:t>
            </a:r>
            <a:endParaRPr/>
          </a:p>
        </p:txBody>
      </p:sp>
      <p:sp>
        <p:nvSpPr>
          <p:cNvPr id="381729199" name="Inhaltsplatzhalter 2"/>
          <p:cNvSpPr>
            <a:spLocks noGrp="1"/>
          </p:cNvSpPr>
          <p:nvPr>
            <p:ph idx="1"/>
          </p:nvPr>
        </p:nvSpPr>
        <p:spPr bwMode="auto">
          <a:xfrm>
            <a:off x="1097280" y="1985818"/>
            <a:ext cx="4109987" cy="3883275"/>
          </a:xfrm>
        </p:spPr>
        <p:txBody>
          <a:bodyPr/>
          <a:lstStyle/>
          <a:p>
            <a:pPr>
              <a:defRPr/>
            </a:pPr>
            <a:r>
              <a:rPr lang="de-DE"/>
              <a:t>Begründe, warum Typ ein Attribut der Klasse Datei, aber nicht der Klasse Ordner ist.</a:t>
            </a:r>
            <a:endParaRPr/>
          </a:p>
          <a:p>
            <a:pPr>
              <a:defRPr/>
            </a:pPr>
            <a:r>
              <a:rPr lang="de-DE"/>
              <a:t>Finde ein Attribut, das es bei Ordner gibt aber nicht bei Dateien. Begründe warum es so ist.</a:t>
            </a:r>
            <a:endParaRPr/>
          </a:p>
        </p:txBody>
      </p:sp>
      <p:sp>
        <p:nvSpPr>
          <p:cNvPr id="1881514204" name="Rechteck 3"/>
          <p:cNvSpPr/>
          <p:nvPr/>
        </p:nvSpPr>
        <p:spPr bwMode="auto">
          <a:xfrm>
            <a:off x="9388359" y="1985818"/>
            <a:ext cx="2573383" cy="476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>
                <a:solidFill>
                  <a:schemeClr val="tx1"/>
                </a:solidFill>
              </a:rPr>
              <a:t>ORDNER</a:t>
            </a:r>
            <a:endParaRPr/>
          </a:p>
        </p:txBody>
      </p:sp>
      <p:sp>
        <p:nvSpPr>
          <p:cNvPr id="1021524646" name="Rechteck 4"/>
          <p:cNvSpPr/>
          <p:nvPr/>
        </p:nvSpPr>
        <p:spPr bwMode="auto">
          <a:xfrm>
            <a:off x="9400445" y="2462125"/>
            <a:ext cx="2573383" cy="38832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Name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Größe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Ort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Erstellungsdatum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…</a:t>
            </a:r>
            <a:endParaRPr/>
          </a:p>
          <a:p>
            <a:pPr>
              <a:defRPr/>
            </a:pPr>
            <a:endParaRPr lang="de-DE">
              <a:solidFill>
                <a:schemeClr val="tx1"/>
              </a:solidFill>
            </a:endParaRPr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Umbenennen (Name)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ÖffnenMit</a:t>
            </a:r>
            <a:r>
              <a:rPr lang="de-DE" sz="2000">
                <a:solidFill>
                  <a:schemeClr val="tx1"/>
                </a:solidFill>
              </a:rPr>
              <a:t>(Programm)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Kopieren(</a:t>
            </a:r>
            <a:r>
              <a:rPr lang="de-DE" sz="2000">
                <a:solidFill>
                  <a:schemeClr val="tx1"/>
                </a:solidFill>
              </a:rPr>
              <a:t>inOrdner</a:t>
            </a:r>
            <a:r>
              <a:rPr lang="de-DE" sz="2000">
                <a:solidFill>
                  <a:schemeClr val="tx1"/>
                </a:solidFill>
              </a:rPr>
              <a:t>)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Verschieben(</a:t>
            </a:r>
            <a:r>
              <a:rPr lang="de-DE" sz="2000">
                <a:solidFill>
                  <a:schemeClr val="tx1"/>
                </a:solidFill>
              </a:rPr>
              <a:t>inOrdner</a:t>
            </a:r>
            <a:r>
              <a:rPr lang="de-DE" sz="2000">
                <a:solidFill>
                  <a:schemeClr val="tx1"/>
                </a:solidFill>
              </a:rPr>
              <a:t>)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Löschen()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…</a:t>
            </a:r>
            <a:endParaRPr/>
          </a:p>
        </p:txBody>
      </p:sp>
      <p:cxnSp>
        <p:nvCxnSpPr>
          <p:cNvPr id="886459059" name="Gerader Verbinder 5"/>
          <p:cNvCxnSpPr/>
          <p:nvPr/>
        </p:nvCxnSpPr>
        <p:spPr bwMode="auto">
          <a:xfrm>
            <a:off x="9547999" y="4188368"/>
            <a:ext cx="225410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060646" name="Rechteck 6"/>
          <p:cNvSpPr/>
          <p:nvPr/>
        </p:nvSpPr>
        <p:spPr bwMode="auto">
          <a:xfrm>
            <a:off x="6433401" y="1282855"/>
            <a:ext cx="2573383" cy="476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>
                <a:solidFill>
                  <a:schemeClr val="tx1"/>
                </a:solidFill>
              </a:rPr>
              <a:t>DATEI</a:t>
            </a:r>
            <a:endParaRPr/>
          </a:p>
        </p:txBody>
      </p:sp>
      <p:sp>
        <p:nvSpPr>
          <p:cNvPr id="1763523074" name="Rechteck 7"/>
          <p:cNvSpPr/>
          <p:nvPr/>
        </p:nvSpPr>
        <p:spPr bwMode="auto">
          <a:xfrm>
            <a:off x="6433401" y="1759162"/>
            <a:ext cx="2573383" cy="45862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Name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Typ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Größe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Ort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Erstellungsdatum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Änderungsdatum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Letzter Zugriff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…</a:t>
            </a:r>
            <a:endParaRPr/>
          </a:p>
          <a:p>
            <a:pPr>
              <a:defRPr/>
            </a:pPr>
            <a:endParaRPr lang="de-DE">
              <a:solidFill>
                <a:schemeClr val="tx1"/>
              </a:solidFill>
            </a:endParaRPr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Umbenennen (Name)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ÖffnenMit</a:t>
            </a:r>
            <a:r>
              <a:rPr lang="de-DE" sz="2000">
                <a:solidFill>
                  <a:schemeClr val="tx1"/>
                </a:solidFill>
              </a:rPr>
              <a:t>(Programm)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Kopieren(</a:t>
            </a:r>
            <a:r>
              <a:rPr lang="de-DE" sz="2000">
                <a:solidFill>
                  <a:schemeClr val="tx1"/>
                </a:solidFill>
              </a:rPr>
              <a:t>inOrdner</a:t>
            </a:r>
            <a:r>
              <a:rPr lang="de-DE" sz="2000">
                <a:solidFill>
                  <a:schemeClr val="tx1"/>
                </a:solidFill>
              </a:rPr>
              <a:t>)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Verschieben(</a:t>
            </a:r>
            <a:r>
              <a:rPr lang="de-DE" sz="2000">
                <a:solidFill>
                  <a:schemeClr val="tx1"/>
                </a:solidFill>
              </a:rPr>
              <a:t>inOrdner</a:t>
            </a:r>
            <a:r>
              <a:rPr lang="de-DE" sz="2000">
                <a:solidFill>
                  <a:schemeClr val="tx1"/>
                </a:solidFill>
              </a:rPr>
              <a:t>)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Löschen()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tx1"/>
                </a:solidFill>
              </a:rPr>
              <a:t>…</a:t>
            </a:r>
            <a:endParaRPr/>
          </a:p>
        </p:txBody>
      </p:sp>
      <p:cxnSp>
        <p:nvCxnSpPr>
          <p:cNvPr id="1030012119" name="Gerader Verbinder 8"/>
          <p:cNvCxnSpPr/>
          <p:nvPr/>
        </p:nvCxnSpPr>
        <p:spPr bwMode="auto">
          <a:xfrm>
            <a:off x="6593041" y="3985917"/>
            <a:ext cx="225410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838329" name="Title 1"/>
          <p:cNvSpPr>
            <a:spLocks noGrp="1"/>
          </p:cNvSpPr>
          <p:nvPr>
            <p:ph type="ctr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de-DE" sz="6600"/>
              <a:t>Hierarchische Informationsstrukturen, Dateisystem</a:t>
            </a:r>
            <a:endParaRPr lang="en-US" sz="6600"/>
          </a:p>
        </p:txBody>
      </p:sp>
      <p:sp>
        <p:nvSpPr>
          <p:cNvPr id="391741301" name="Subtitle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Informatik 6. Klasse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3102730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Das Dateisystem</a:t>
            </a:r>
            <a:endParaRPr/>
          </a:p>
        </p:txBody>
      </p:sp>
      <p:sp>
        <p:nvSpPr>
          <p:cNvPr id="702670672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lnSpc>
                <a:spcPct val="200000"/>
              </a:lnSpc>
              <a:defRPr/>
            </a:pPr>
            <a:r>
              <a:rPr lang="de-DE"/>
              <a:t>Verwaltung eines </a:t>
            </a:r>
            <a:r>
              <a:rPr lang="de-DE" b="1"/>
              <a:t>Massenspeichers</a:t>
            </a:r>
            <a:r>
              <a:rPr lang="de-DE"/>
              <a:t> (Festplatte, USB-Stick)</a:t>
            </a:r>
            <a:endParaRPr/>
          </a:p>
          <a:p>
            <a:pPr>
              <a:lnSpc>
                <a:spcPct val="200000"/>
              </a:lnSpc>
              <a:defRPr/>
            </a:pPr>
            <a:r>
              <a:rPr lang="de-DE"/>
              <a:t>Hat zu Beginn nur einen </a:t>
            </a:r>
            <a:r>
              <a:rPr lang="de-DE" b="1"/>
              <a:t>Ordner</a:t>
            </a:r>
            <a:r>
              <a:rPr lang="de-DE"/>
              <a:t> (auch „</a:t>
            </a:r>
            <a:r>
              <a:rPr lang="de-DE" b="1"/>
              <a:t>Wurzel</a:t>
            </a:r>
            <a:r>
              <a:rPr lang="de-DE"/>
              <a:t>order“ genannt)</a:t>
            </a:r>
            <a:endParaRPr/>
          </a:p>
          <a:p>
            <a:pPr>
              <a:lnSpc>
                <a:spcPct val="200000"/>
              </a:lnSpc>
              <a:defRPr/>
            </a:pPr>
            <a:r>
              <a:rPr lang="de-DE"/>
              <a:t>Ermöglicht neue </a:t>
            </a:r>
            <a:r>
              <a:rPr lang="de-DE" b="1"/>
              <a:t>Ordner</a:t>
            </a:r>
            <a:r>
              <a:rPr lang="de-DE"/>
              <a:t> und </a:t>
            </a:r>
            <a:r>
              <a:rPr lang="de-DE" b="1"/>
              <a:t>Dateien</a:t>
            </a:r>
            <a:r>
              <a:rPr lang="de-DE"/>
              <a:t> anzulegen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7081685" name="Rechteck: abgerundete Ecken 15"/>
          <p:cNvSpPr/>
          <p:nvPr/>
        </p:nvSpPr>
        <p:spPr bwMode="auto">
          <a:xfrm>
            <a:off x="4524375" y="466726"/>
            <a:ext cx="3086100" cy="4953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/>
              <a:t>Vorlagen.hsg</a:t>
            </a:r>
            <a:r>
              <a:rPr lang="de-DE" sz="2000"/>
              <a:t> (W:): ORDNER</a:t>
            </a:r>
            <a:endParaRPr/>
          </a:p>
        </p:txBody>
      </p:sp>
      <p:sp>
        <p:nvSpPr>
          <p:cNvPr id="144922077" name="Rechteck: abgerundete Ecken 16"/>
          <p:cNvSpPr/>
          <p:nvPr/>
        </p:nvSpPr>
        <p:spPr bwMode="auto">
          <a:xfrm>
            <a:off x="2595562" y="1308928"/>
            <a:ext cx="3086100" cy="4953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/>
              <a:t>DON: ORDNER</a:t>
            </a:r>
            <a:endParaRPr/>
          </a:p>
        </p:txBody>
      </p:sp>
      <p:sp>
        <p:nvSpPr>
          <p:cNvPr id="912803370" name="Rechteck: abgerundete Ecken 17"/>
          <p:cNvSpPr/>
          <p:nvPr/>
        </p:nvSpPr>
        <p:spPr bwMode="auto">
          <a:xfrm>
            <a:off x="6067425" y="1314451"/>
            <a:ext cx="3086100" cy="4953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/>
              <a:t>FIF: ORDNER</a:t>
            </a:r>
            <a:endParaRPr/>
          </a:p>
        </p:txBody>
      </p:sp>
      <p:sp>
        <p:nvSpPr>
          <p:cNvPr id="350621804" name="Rechteck: abgerundete Ecken 18"/>
          <p:cNvSpPr/>
          <p:nvPr/>
        </p:nvSpPr>
        <p:spPr bwMode="auto">
          <a:xfrm>
            <a:off x="4524375" y="2209801"/>
            <a:ext cx="3086100" cy="4953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/>
              <a:t>6D: ORDNER</a:t>
            </a:r>
            <a:endParaRPr/>
          </a:p>
        </p:txBody>
      </p:sp>
      <p:sp>
        <p:nvSpPr>
          <p:cNvPr id="453271742" name="Rechteck: abgerundete Ecken 21"/>
          <p:cNvSpPr/>
          <p:nvPr/>
        </p:nvSpPr>
        <p:spPr bwMode="auto">
          <a:xfrm>
            <a:off x="5681662" y="3420998"/>
            <a:ext cx="3086100" cy="4953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/>
              <a:t>Charts: ORDNER</a:t>
            </a:r>
            <a:endParaRPr/>
          </a:p>
        </p:txBody>
      </p:sp>
      <p:sp>
        <p:nvSpPr>
          <p:cNvPr id="746222156" name="Rechteck: abgerundete Ecken 22"/>
          <p:cNvSpPr/>
          <p:nvPr/>
        </p:nvSpPr>
        <p:spPr bwMode="auto">
          <a:xfrm>
            <a:off x="3752848" y="4268723"/>
            <a:ext cx="3086100" cy="4953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/>
              <a:t>94: ORDNER</a:t>
            </a:r>
            <a:endParaRPr/>
          </a:p>
        </p:txBody>
      </p:sp>
      <p:sp>
        <p:nvSpPr>
          <p:cNvPr id="526643584" name="Rechteck: abgerundete Ecken 23"/>
          <p:cNvSpPr/>
          <p:nvPr/>
        </p:nvSpPr>
        <p:spPr bwMode="auto">
          <a:xfrm>
            <a:off x="7610475" y="4268723"/>
            <a:ext cx="3086100" cy="4953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/>
              <a:t>95: ORDNER</a:t>
            </a:r>
            <a:endParaRPr/>
          </a:p>
        </p:txBody>
      </p:sp>
      <p:sp>
        <p:nvSpPr>
          <p:cNvPr id="1098094019" name="Textfeld 26"/>
          <p:cNvSpPr txBox="1"/>
          <p:nvPr/>
        </p:nvSpPr>
        <p:spPr bwMode="auto">
          <a:xfrm>
            <a:off x="2188370" y="4223985"/>
            <a:ext cx="1371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 sz="3200"/>
              <a:t>[…]</a:t>
            </a:r>
            <a:endParaRPr/>
          </a:p>
        </p:txBody>
      </p:sp>
      <p:sp>
        <p:nvSpPr>
          <p:cNvPr id="1196818669" name="Rechteck: abgerundete Ecken 27"/>
          <p:cNvSpPr/>
          <p:nvPr/>
        </p:nvSpPr>
        <p:spPr bwMode="auto">
          <a:xfrm>
            <a:off x="7610475" y="5164073"/>
            <a:ext cx="3086100" cy="4953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/>
              <a:t>Charts_95.png: DATEI</a:t>
            </a:r>
            <a:endParaRPr/>
          </a:p>
        </p:txBody>
      </p:sp>
      <p:sp>
        <p:nvSpPr>
          <p:cNvPr id="379808472" name="Rechteck: abgerundete Ecken 28"/>
          <p:cNvSpPr/>
          <p:nvPr/>
        </p:nvSpPr>
        <p:spPr bwMode="auto">
          <a:xfrm>
            <a:off x="3752850" y="5164073"/>
            <a:ext cx="3086100" cy="4953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/>
              <a:t>Offizielle[…].pdf: DATEI</a:t>
            </a:r>
            <a:endParaRPr/>
          </a:p>
        </p:txBody>
      </p:sp>
      <p:cxnSp>
        <p:nvCxnSpPr>
          <p:cNvPr id="605958741" name="Gerader Verbinder 30"/>
          <p:cNvCxnSpPr>
            <a:stCxn id="1397081685" idx="2"/>
            <a:endCxn id="912803370" idx="0"/>
          </p:cNvCxnSpPr>
          <p:nvPr/>
        </p:nvCxnSpPr>
        <p:spPr bwMode="auto">
          <a:xfrm>
            <a:off x="6067425" y="962026"/>
            <a:ext cx="1543050" cy="352425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9090625" name="Gerader Verbinder 32"/>
          <p:cNvCxnSpPr>
            <a:stCxn id="1397081685" idx="2"/>
            <a:endCxn id="144922077" idx="0"/>
          </p:cNvCxnSpPr>
          <p:nvPr/>
        </p:nvCxnSpPr>
        <p:spPr bwMode="auto">
          <a:xfrm flipH="1">
            <a:off x="4138612" y="962026"/>
            <a:ext cx="1928813" cy="346902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9319336" name="Gerader Verbinder 35"/>
          <p:cNvCxnSpPr>
            <a:stCxn id="350621804" idx="0"/>
            <a:endCxn id="912803370" idx="2"/>
          </p:cNvCxnSpPr>
          <p:nvPr/>
        </p:nvCxnSpPr>
        <p:spPr bwMode="auto">
          <a:xfrm flipV="1">
            <a:off x="6067425" y="1809751"/>
            <a:ext cx="1543050" cy="400050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87728313" name="Gerader Verbinder 38"/>
          <p:cNvCxnSpPr>
            <a:stCxn id="453271742" idx="2"/>
            <a:endCxn id="526643584" idx="0"/>
          </p:cNvCxnSpPr>
          <p:nvPr/>
        </p:nvCxnSpPr>
        <p:spPr bwMode="auto">
          <a:xfrm>
            <a:off x="7224712" y="3916298"/>
            <a:ext cx="1928813" cy="352425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30469266" name="Gerader Verbinder 41"/>
          <p:cNvCxnSpPr>
            <a:stCxn id="453271742" idx="2"/>
            <a:endCxn id="746222156" idx="0"/>
          </p:cNvCxnSpPr>
          <p:nvPr/>
        </p:nvCxnSpPr>
        <p:spPr bwMode="auto">
          <a:xfrm flipH="1">
            <a:off x="5295899" y="3916298"/>
            <a:ext cx="1928813" cy="352425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83085046" name="Gerader Verbinder 44"/>
          <p:cNvCxnSpPr>
            <a:stCxn id="379808472" idx="0"/>
            <a:endCxn id="526643584" idx="2"/>
          </p:cNvCxnSpPr>
          <p:nvPr/>
        </p:nvCxnSpPr>
        <p:spPr bwMode="auto">
          <a:xfrm flipV="1">
            <a:off x="5295899" y="4764023"/>
            <a:ext cx="3857625" cy="400050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41050722" name="Gerader Verbinder 47"/>
          <p:cNvCxnSpPr>
            <a:stCxn id="526643584" idx="2"/>
            <a:endCxn id="1196818669" idx="0"/>
          </p:cNvCxnSpPr>
          <p:nvPr/>
        </p:nvCxnSpPr>
        <p:spPr bwMode="auto">
          <a:xfrm>
            <a:off x="9153525" y="4764023"/>
            <a:ext cx="0" cy="400050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64192967" name="Textfeld 20"/>
          <p:cNvSpPr txBox="1"/>
          <p:nvPr/>
        </p:nvSpPr>
        <p:spPr bwMode="auto">
          <a:xfrm>
            <a:off x="6281485" y="2725924"/>
            <a:ext cx="738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 sz="3200"/>
              <a:t>[…]</a:t>
            </a:r>
            <a:endParaRPr/>
          </a:p>
        </p:txBody>
      </p:sp>
      <p:sp>
        <p:nvSpPr>
          <p:cNvPr id="10364049" name="Geschweifte Klammer rechts 60"/>
          <p:cNvSpPr/>
          <p:nvPr/>
        </p:nvSpPr>
        <p:spPr bwMode="auto">
          <a:xfrm rot="10800000">
            <a:off x="1754981" y="304801"/>
            <a:ext cx="485775" cy="5781675"/>
          </a:xfrm>
          <a:prstGeom prst="rightBrace">
            <a:avLst>
              <a:gd name="adj1" fmla="val 8333"/>
              <a:gd name="adj2" fmla="val 50000"/>
            </a:avLst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139989497" name="Textfeld 64"/>
          <p:cNvSpPr txBox="1"/>
          <p:nvPr/>
        </p:nvSpPr>
        <p:spPr bwMode="auto">
          <a:xfrm>
            <a:off x="8972550" y="1264190"/>
            <a:ext cx="1371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 sz="3200"/>
              <a:t>[…]</a:t>
            </a:r>
            <a:endParaRPr/>
          </a:p>
        </p:txBody>
      </p:sp>
      <p:sp>
        <p:nvSpPr>
          <p:cNvPr id="1032253124" name="Textfeld 65"/>
          <p:cNvSpPr txBox="1"/>
          <p:nvPr/>
        </p:nvSpPr>
        <p:spPr bwMode="auto">
          <a:xfrm>
            <a:off x="7600951" y="2165520"/>
            <a:ext cx="1371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 sz="3200"/>
              <a:t>[…]</a:t>
            </a:r>
            <a:endParaRPr/>
          </a:p>
        </p:txBody>
      </p:sp>
      <p:sp>
        <p:nvSpPr>
          <p:cNvPr id="1969139375" name="Textfeld 66"/>
          <p:cNvSpPr txBox="1"/>
          <p:nvPr/>
        </p:nvSpPr>
        <p:spPr bwMode="auto">
          <a:xfrm rot="16199999">
            <a:off x="-912722" y="2199875"/>
            <a:ext cx="4297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4800"/>
              <a:t>Dateisystem</a:t>
            </a:r>
            <a:endParaRPr/>
          </a:p>
        </p:txBody>
      </p:sp>
      <p:grpSp>
        <p:nvGrpSpPr>
          <p:cNvPr id="1724628782" name="Gruppieren 73"/>
          <p:cNvGrpSpPr/>
          <p:nvPr/>
        </p:nvGrpSpPr>
        <p:grpSpPr bwMode="auto">
          <a:xfrm>
            <a:off x="10173205" y="1898564"/>
            <a:ext cx="1046739" cy="1613069"/>
            <a:chOff x="10344151" y="1143001"/>
            <a:chExt cx="1046739" cy="1613069"/>
          </a:xfrm>
        </p:grpSpPr>
        <p:cxnSp>
          <p:nvCxnSpPr>
            <p:cNvPr id="69" name="Gerader Verbinder 68"/>
            <p:cNvCxnSpPr/>
            <p:nvPr/>
          </p:nvCxnSpPr>
          <p:spPr bwMode="auto">
            <a:xfrm>
              <a:off x="10839450" y="1143001"/>
              <a:ext cx="0" cy="1562098"/>
            </a:xfrm>
            <a:prstGeom prst="line">
              <a:avLst/>
            </a:prstGeom>
            <a:ln w="254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72" name="Textfeld 71"/>
            <p:cNvSpPr txBox="1"/>
            <p:nvPr/>
          </p:nvSpPr>
          <p:spPr bwMode="auto">
            <a:xfrm rot="5400000">
              <a:off x="10382986" y="1748166"/>
              <a:ext cx="14925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2800"/>
                <a:t>enthält &gt;</a:t>
              </a:r>
              <a:endParaRPr/>
            </a:p>
          </p:txBody>
        </p:sp>
        <p:sp>
          <p:nvSpPr>
            <p:cNvPr id="73" name="Textfeld 72"/>
            <p:cNvSpPr txBox="1"/>
            <p:nvPr/>
          </p:nvSpPr>
          <p:spPr bwMode="auto">
            <a:xfrm rot="16199999">
              <a:off x="9990636" y="1552140"/>
              <a:ext cx="12302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de-DE" sz="2800"/>
                <a:t>ist in &gt;</a:t>
              </a:r>
              <a:endParaRPr/>
            </a:p>
          </p:txBody>
        </p:sp>
      </p:grpSp>
      <p:cxnSp>
        <p:nvCxnSpPr>
          <p:cNvPr id="1279113976" name="Verbinder: gewinkelt 75"/>
          <p:cNvCxnSpPr>
            <a:stCxn id="350621804" idx="2"/>
            <a:endCxn id="1564192967" idx="1"/>
          </p:cNvCxnSpPr>
          <p:nvPr/>
        </p:nvCxnSpPr>
        <p:spPr bwMode="auto">
          <a:xfrm rot="16199999" flipH="1">
            <a:off x="6017850" y="2754675"/>
            <a:ext cx="313211" cy="214059"/>
          </a:xfrm>
          <a:prstGeom prst="bentConnector2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16646583" name="Verbinder: gewinkelt 78"/>
          <p:cNvCxnSpPr>
            <a:stCxn id="1564192967" idx="3"/>
            <a:endCxn id="453271742" idx="0"/>
          </p:cNvCxnSpPr>
          <p:nvPr/>
        </p:nvCxnSpPr>
        <p:spPr bwMode="auto">
          <a:xfrm>
            <a:off x="7019675" y="3018312"/>
            <a:ext cx="205037" cy="402686"/>
          </a:xfrm>
          <a:prstGeom prst="bentConnector2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1566021" name="Gerader Verbinder 1"/>
          <p:cNvCxnSpPr>
            <a:stCxn id="1397081685" idx="2"/>
            <a:endCxn id="2139989497" idx="0"/>
          </p:cNvCxnSpPr>
          <p:nvPr/>
        </p:nvCxnSpPr>
        <p:spPr bwMode="auto">
          <a:xfrm>
            <a:off x="6067425" y="962026"/>
            <a:ext cx="3590925" cy="302164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18346784" name="Gerader Verbinder 4"/>
          <p:cNvCxnSpPr>
            <a:stCxn id="912803370" idx="2"/>
            <a:endCxn id="1032253124" idx="0"/>
          </p:cNvCxnSpPr>
          <p:nvPr/>
        </p:nvCxnSpPr>
        <p:spPr bwMode="auto">
          <a:xfrm>
            <a:off x="7610475" y="1809751"/>
            <a:ext cx="676276" cy="355769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4105145" name="Gerader Verbinder 7"/>
          <p:cNvCxnSpPr>
            <a:stCxn id="453271742" idx="2"/>
            <a:endCxn id="1098094019" idx="0"/>
          </p:cNvCxnSpPr>
          <p:nvPr/>
        </p:nvCxnSpPr>
        <p:spPr bwMode="auto">
          <a:xfrm flipH="1">
            <a:off x="2874170" y="3916298"/>
            <a:ext cx="4350542" cy="307687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4628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9139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64049" grpId="0" animBg="1"/>
      <p:bldP spid="196913937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7748173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Klassendiagramm eines Dateisystems</a:t>
            </a:r>
            <a:endParaRPr/>
          </a:p>
        </p:txBody>
      </p:sp>
      <p:sp>
        <p:nvSpPr>
          <p:cNvPr id="1602219809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lnSpc>
                <a:spcPct val="300000"/>
              </a:lnSpc>
              <a:defRPr/>
            </a:pPr>
            <a:r>
              <a:rPr lang="de-DE" b="1"/>
              <a:t>Ordner</a:t>
            </a:r>
            <a:r>
              <a:rPr lang="de-DE"/>
              <a:t> können </a:t>
            </a:r>
            <a:r>
              <a:rPr lang="de-DE" b="1"/>
              <a:t>Ordner</a:t>
            </a:r>
            <a:r>
              <a:rPr lang="de-DE"/>
              <a:t> und </a:t>
            </a:r>
            <a:r>
              <a:rPr lang="de-DE" b="1"/>
              <a:t>Dateien</a:t>
            </a:r>
            <a:r>
              <a:rPr lang="de-DE"/>
              <a:t> </a:t>
            </a:r>
            <a:r>
              <a:rPr lang="de-DE" i="1"/>
              <a:t>enthalten.</a:t>
            </a:r>
            <a:endParaRPr/>
          </a:p>
          <a:p>
            <a:pPr>
              <a:defRPr/>
            </a:pPr>
            <a:r>
              <a:rPr lang="de-DE"/>
              <a:t>Jeder </a:t>
            </a:r>
            <a:r>
              <a:rPr lang="de-DE" b="1"/>
              <a:t>Ordner</a:t>
            </a:r>
            <a:r>
              <a:rPr lang="de-DE"/>
              <a:t> bis auf die „Wurzel“ ist in genau einem anderen </a:t>
            </a:r>
            <a:r>
              <a:rPr lang="de-DE" b="1"/>
              <a:t>Ordner</a:t>
            </a:r>
            <a:r>
              <a:rPr lang="de-DE"/>
              <a:t> </a:t>
            </a:r>
            <a:r>
              <a:rPr lang="de-DE" i="1"/>
              <a:t>enthalten.</a:t>
            </a:r>
            <a:endParaRPr/>
          </a:p>
          <a:p>
            <a:pPr>
              <a:defRPr/>
            </a:pPr>
            <a:r>
              <a:rPr lang="de-DE"/>
              <a:t>Jede </a:t>
            </a:r>
            <a:r>
              <a:rPr lang="de-DE" b="1"/>
              <a:t>Datei</a:t>
            </a:r>
            <a:r>
              <a:rPr lang="de-DE"/>
              <a:t> befindet sich genau in einem </a:t>
            </a:r>
            <a:r>
              <a:rPr lang="de-DE" b="1"/>
              <a:t>Ordner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84216166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Klassendiagramm eines Dateisystems</a:t>
            </a:r>
            <a:endParaRPr/>
          </a:p>
        </p:txBody>
      </p:sp>
      <p:sp>
        <p:nvSpPr>
          <p:cNvPr id="1580757803" name="Inhaltsplatzhalter 2"/>
          <p:cNvSpPr>
            <a:spLocks noGrp="1"/>
          </p:cNvSpPr>
          <p:nvPr>
            <p:ph idx="1"/>
          </p:nvPr>
        </p:nvSpPr>
        <p:spPr bwMode="auto">
          <a:xfrm>
            <a:off x="1066800" y="1985816"/>
            <a:ext cx="10058400" cy="3883275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  <a:defRPr/>
            </a:pPr>
            <a:r>
              <a:rPr lang="de-DE" b="1"/>
              <a:t>Vervollständige das Klassendiagramm in deinem Heft</a:t>
            </a:r>
            <a:endParaRPr lang="de-DE" i="1"/>
          </a:p>
        </p:txBody>
      </p:sp>
      <p:sp>
        <p:nvSpPr>
          <p:cNvPr id="2311979" name="Rechteck 3"/>
          <p:cNvSpPr/>
          <p:nvPr/>
        </p:nvSpPr>
        <p:spPr bwMode="auto">
          <a:xfrm>
            <a:off x="2397009" y="3927454"/>
            <a:ext cx="2573383" cy="476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>
                <a:solidFill>
                  <a:schemeClr val="tx1"/>
                </a:solidFill>
              </a:rPr>
              <a:t>ORDNER</a:t>
            </a:r>
            <a:endParaRPr/>
          </a:p>
        </p:txBody>
      </p:sp>
      <p:sp>
        <p:nvSpPr>
          <p:cNvPr id="719749699" name="Rechteck 4"/>
          <p:cNvSpPr/>
          <p:nvPr/>
        </p:nvSpPr>
        <p:spPr bwMode="auto">
          <a:xfrm>
            <a:off x="6776344" y="3927454"/>
            <a:ext cx="2573383" cy="476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>
                <a:solidFill>
                  <a:schemeClr val="tx1"/>
                </a:solidFill>
              </a:rPr>
              <a:t>DATEI</a:t>
            </a:r>
            <a:endParaRPr/>
          </a:p>
        </p:txBody>
      </p:sp>
      <p:grpSp>
        <p:nvGrpSpPr>
          <p:cNvPr id="2037626234" name="Gruppieren 22"/>
          <p:cNvGrpSpPr/>
          <p:nvPr/>
        </p:nvGrpSpPr>
        <p:grpSpPr bwMode="auto">
          <a:xfrm>
            <a:off x="4970392" y="3696622"/>
            <a:ext cx="1805952" cy="923330"/>
            <a:chOff x="4970392" y="3696622"/>
            <a:chExt cx="1805952" cy="923330"/>
          </a:xfrm>
        </p:grpSpPr>
        <p:cxnSp>
          <p:nvCxnSpPr>
            <p:cNvPr id="7" name="Gerader Verbinder 6"/>
            <p:cNvCxnSpPr>
              <a:stCxn id="2311979" idx="3"/>
              <a:endCxn id="719749699" idx="1"/>
            </p:cNvCxnSpPr>
            <p:nvPr/>
          </p:nvCxnSpPr>
          <p:spPr bwMode="auto">
            <a:xfrm>
              <a:off x="4970392" y="4165938"/>
              <a:ext cx="1805952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feld 17"/>
            <p:cNvSpPr txBox="1"/>
            <p:nvPr/>
          </p:nvSpPr>
          <p:spPr bwMode="auto">
            <a:xfrm>
              <a:off x="5220625" y="3696622"/>
              <a:ext cx="13054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2400"/>
                <a:t>enthält &gt;</a:t>
              </a:r>
              <a:endParaRPr/>
            </a:p>
          </p:txBody>
        </p:sp>
        <p:sp>
          <p:nvSpPr>
            <p:cNvPr id="19" name="Textfeld 18"/>
            <p:cNvSpPr txBox="1"/>
            <p:nvPr/>
          </p:nvSpPr>
          <p:spPr bwMode="auto">
            <a:xfrm>
              <a:off x="5271386" y="4158287"/>
              <a:ext cx="9987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2400"/>
                <a:t>&lt; ist in</a:t>
              </a:r>
              <a:endParaRPr/>
            </a:p>
          </p:txBody>
        </p:sp>
      </p:grpSp>
      <p:grpSp>
        <p:nvGrpSpPr>
          <p:cNvPr id="1431490029" name="Gruppieren 23"/>
          <p:cNvGrpSpPr/>
          <p:nvPr/>
        </p:nvGrpSpPr>
        <p:grpSpPr bwMode="auto">
          <a:xfrm>
            <a:off x="2096425" y="2776583"/>
            <a:ext cx="1587276" cy="1389356"/>
            <a:chOff x="2096425" y="2776583"/>
            <a:chExt cx="1587276" cy="1389356"/>
          </a:xfrm>
        </p:grpSpPr>
        <p:cxnSp>
          <p:nvCxnSpPr>
            <p:cNvPr id="10" name="Verbinder: gewinkelt 9"/>
            <p:cNvCxnSpPr>
              <a:stCxn id="2311979" idx="1"/>
              <a:endCxn id="2311979" idx="0"/>
            </p:cNvCxnSpPr>
            <p:nvPr/>
          </p:nvCxnSpPr>
          <p:spPr bwMode="auto">
            <a:xfrm rot="10800000" flipH="1">
              <a:off x="2397009" y="3927456"/>
              <a:ext cx="1286692" cy="238483"/>
            </a:xfrm>
            <a:prstGeom prst="bentConnector4">
              <a:avLst>
                <a:gd name="adj1" fmla="val -56260"/>
                <a:gd name="adj2" fmla="val 387568"/>
              </a:avLst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feld 19"/>
            <p:cNvSpPr txBox="1"/>
            <p:nvPr/>
          </p:nvSpPr>
          <p:spPr bwMode="auto">
            <a:xfrm>
              <a:off x="2096425" y="2776583"/>
              <a:ext cx="13054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2400"/>
                <a:t>enthält &gt;</a:t>
              </a:r>
              <a:endParaRPr/>
            </a:p>
          </p:txBody>
        </p:sp>
        <p:sp>
          <p:nvSpPr>
            <p:cNvPr id="21" name="Textfeld 20"/>
            <p:cNvSpPr txBox="1"/>
            <p:nvPr/>
          </p:nvSpPr>
          <p:spPr bwMode="auto">
            <a:xfrm>
              <a:off x="2106897" y="3198167"/>
              <a:ext cx="9987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2400"/>
                <a:t>&lt; ist in</a:t>
              </a:r>
              <a:endParaRPr/>
            </a:p>
          </p:txBody>
        </p:sp>
      </p:grpSp>
      <p:sp>
        <p:nvSpPr>
          <p:cNvPr id="1563544278" name="Textfeld 24"/>
          <p:cNvSpPr txBox="1"/>
          <p:nvPr/>
        </p:nvSpPr>
        <p:spPr bwMode="auto">
          <a:xfrm>
            <a:off x="1605148" y="5438549"/>
            <a:ext cx="85364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/>
              <a:t>Eine Beziehung zwischen Objekten derselben Klasse heißt </a:t>
            </a:r>
            <a:r>
              <a:rPr lang="de-DE" sz="2400" b="1"/>
              <a:t>rekursiv</a:t>
            </a:r>
            <a:r>
              <a:rPr lang="de-DE" sz="2400"/>
              <a:t>.</a:t>
            </a:r>
            <a:endParaRPr/>
          </a:p>
        </p:txBody>
      </p:sp>
      <p:sp>
        <p:nvSpPr>
          <p:cNvPr id="1159016236" name="Ellipse 5"/>
          <p:cNvSpPr/>
          <p:nvPr/>
        </p:nvSpPr>
        <p:spPr bwMode="auto">
          <a:xfrm>
            <a:off x="3597087" y="3835212"/>
            <a:ext cx="168088" cy="156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52275549" name="Ellipse 8"/>
          <p:cNvSpPr/>
          <p:nvPr/>
        </p:nvSpPr>
        <p:spPr bwMode="auto">
          <a:xfrm>
            <a:off x="6689910" y="4081740"/>
            <a:ext cx="168088" cy="156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626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1490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354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354427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86207548" name="Grafik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178150" y="286603"/>
            <a:ext cx="6375549" cy="6167424"/>
          </a:xfrm>
          <a:prstGeom prst="rect">
            <a:avLst/>
          </a:prstGeom>
        </p:spPr>
      </p:pic>
      <p:sp>
        <p:nvSpPr>
          <p:cNvPr id="72099163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Zusammen machen –</a:t>
            </a:r>
            <a:br>
              <a:rPr lang="de-DE"/>
            </a:br>
            <a:r>
              <a:rPr lang="de-DE"/>
              <a:t>Neue Ordner und Dateien</a:t>
            </a:r>
            <a:endParaRPr/>
          </a:p>
        </p:txBody>
      </p:sp>
      <p:sp>
        <p:nvSpPr>
          <p:cNvPr id="1497814092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r>
              <a:rPr lang="de-DE"/>
              <a:t>Um einen neuen Ordner oder Datei</a:t>
            </a:r>
            <a:endParaRPr/>
          </a:p>
          <a:p>
            <a:pPr marL="0" indent="0">
              <a:buNone/>
              <a:defRPr/>
            </a:pPr>
            <a:r>
              <a:rPr lang="de-DE"/>
              <a:t>anzulegen, klicke mit der rechten Maustaste.</a:t>
            </a:r>
            <a:endParaRPr/>
          </a:p>
        </p:txBody>
      </p:sp>
      <p:sp>
        <p:nvSpPr>
          <p:cNvPr id="1959161781" name="Rechteck 5"/>
          <p:cNvSpPr/>
          <p:nvPr/>
        </p:nvSpPr>
        <p:spPr bwMode="auto">
          <a:xfrm>
            <a:off x="7705725" y="4257675"/>
            <a:ext cx="169545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017087647" name="Rechteck 6"/>
          <p:cNvSpPr/>
          <p:nvPr/>
        </p:nvSpPr>
        <p:spPr bwMode="auto">
          <a:xfrm>
            <a:off x="7705725" y="364875"/>
            <a:ext cx="169545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63219479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Arbeitsauftrag – Ordner Labyrinth</a:t>
            </a:r>
            <a:endParaRPr/>
          </a:p>
        </p:txBody>
      </p:sp>
      <p:sp>
        <p:nvSpPr>
          <p:cNvPr id="1174303683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Erstelle mindestens 6 </a:t>
            </a:r>
            <a:r>
              <a:rPr lang="de-DE" b="1"/>
              <a:t>Ordner</a:t>
            </a:r>
            <a:r>
              <a:rPr lang="de-DE"/>
              <a:t> die beliebig ineinander enthalten sind.</a:t>
            </a:r>
            <a:endParaRPr/>
          </a:p>
          <a:p>
            <a:pPr>
              <a:defRPr/>
            </a:pPr>
            <a:r>
              <a:rPr lang="de-DE"/>
              <a:t>Erstelle ein neues Textdokument</a:t>
            </a:r>
            <a:endParaRPr/>
          </a:p>
          <a:p>
            <a:pPr>
              <a:defRPr/>
            </a:pPr>
            <a:r>
              <a:rPr lang="de-DE"/>
              <a:t>Nenne die Datei „</a:t>
            </a:r>
            <a:r>
              <a:rPr lang="de-DE" i="1"/>
              <a:t>Geheimnis</a:t>
            </a:r>
            <a:r>
              <a:rPr lang="de-DE"/>
              <a:t>“</a:t>
            </a:r>
            <a:endParaRPr/>
          </a:p>
          <a:p>
            <a:pPr>
              <a:defRPr/>
            </a:pPr>
            <a:r>
              <a:rPr lang="de-DE"/>
              <a:t>Öffne die Datei und notiere, in ihr was du heute Nachmittag machst.</a:t>
            </a:r>
            <a:endParaRPr/>
          </a:p>
          <a:p>
            <a:pPr>
              <a:defRPr/>
            </a:pPr>
            <a:r>
              <a:rPr lang="de-DE"/>
              <a:t>Verstecke die Datei „Geheimnis“ in deinem Ordnerlabyrinth</a:t>
            </a:r>
            <a:endParaRPr/>
          </a:p>
          <a:p>
            <a:pPr>
              <a:defRPr/>
            </a:pPr>
            <a:endParaRPr lang="de-DE"/>
          </a:p>
        </p:txBody>
      </p:sp>
      <p:pic>
        <p:nvPicPr>
          <p:cNvPr id="88478948" name="Grafik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449628" y="2705100"/>
            <a:ext cx="3972627" cy="723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9605818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Arbeitsauftrag – Durchsuche das Labyrinth</a:t>
            </a:r>
            <a:endParaRPr/>
          </a:p>
        </p:txBody>
      </p:sp>
      <p:sp>
        <p:nvSpPr>
          <p:cNvPr id="2051796885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Tauscht Computer und durchsucht das Labyrinth nach der „Geheimnis“ Datei</a:t>
            </a:r>
            <a:endParaRPr/>
          </a:p>
          <a:p>
            <a:pPr>
              <a:defRPr/>
            </a:pPr>
            <a:r>
              <a:rPr lang="de-DE"/>
              <a:t>Zeichne ein Objektdiagramm des ganzen Labyrinths</a:t>
            </a:r>
            <a:endParaRPr/>
          </a:p>
          <a:p>
            <a:pPr marL="0" indent="0">
              <a:buNone/>
              <a:defRPr/>
            </a:pPr>
            <a:endParaRPr lang="de-DE" sz="3600"/>
          </a:p>
          <a:p>
            <a:pPr marL="0" indent="0">
              <a:buNone/>
              <a:defRPr/>
            </a:pPr>
            <a:r>
              <a:rPr lang="de-DE" sz="3600"/>
              <a:t>Erinnerung:</a:t>
            </a:r>
            <a:endParaRPr/>
          </a:p>
        </p:txBody>
      </p:sp>
      <p:sp>
        <p:nvSpPr>
          <p:cNvPr id="648689582" name="Rechteck: abgerundete Ecken 30"/>
          <p:cNvSpPr/>
          <p:nvPr/>
        </p:nvSpPr>
        <p:spPr bwMode="auto">
          <a:xfrm>
            <a:off x="5076825" y="3927454"/>
            <a:ext cx="3086100" cy="4953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/>
              <a:t>Labyrinth: ORDNER</a:t>
            </a:r>
            <a:endParaRPr/>
          </a:p>
        </p:txBody>
      </p:sp>
      <p:sp>
        <p:nvSpPr>
          <p:cNvPr id="1180794469" name="Rechteck: abgerundete Ecken 31"/>
          <p:cNvSpPr/>
          <p:nvPr/>
        </p:nvSpPr>
        <p:spPr bwMode="auto">
          <a:xfrm>
            <a:off x="5076825" y="5373793"/>
            <a:ext cx="3086100" cy="4953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/>
              <a:t>Geheimnis.txt: DATEI</a:t>
            </a:r>
            <a:endParaRPr/>
          </a:p>
        </p:txBody>
      </p:sp>
      <p:sp>
        <p:nvSpPr>
          <p:cNvPr id="138747309" name="Rechteck: abgerundete Ecken 32"/>
          <p:cNvSpPr/>
          <p:nvPr/>
        </p:nvSpPr>
        <p:spPr bwMode="auto">
          <a:xfrm>
            <a:off x="1219200" y="5373793"/>
            <a:ext cx="3086100" cy="4953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/>
              <a:t>Order: ORDNER</a:t>
            </a:r>
            <a:endParaRPr/>
          </a:p>
        </p:txBody>
      </p:sp>
      <p:cxnSp>
        <p:nvCxnSpPr>
          <p:cNvPr id="1353883481" name="Gerader Verbinder 33"/>
          <p:cNvCxnSpPr>
            <a:stCxn id="138747309" idx="0"/>
            <a:endCxn id="1265839251" idx="2"/>
          </p:cNvCxnSpPr>
          <p:nvPr/>
        </p:nvCxnSpPr>
        <p:spPr bwMode="auto">
          <a:xfrm flipV="1">
            <a:off x="2762250" y="5097664"/>
            <a:ext cx="3857625" cy="276129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9359996" name="Gerader Verbinder 34"/>
          <p:cNvCxnSpPr>
            <a:stCxn id="1265839251" idx="2"/>
            <a:endCxn id="1180794469" idx="0"/>
          </p:cNvCxnSpPr>
          <p:nvPr/>
        </p:nvCxnSpPr>
        <p:spPr bwMode="auto">
          <a:xfrm>
            <a:off x="6619875" y="5097664"/>
            <a:ext cx="0" cy="276129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305874903" name="Gruppieren 35"/>
          <p:cNvGrpSpPr/>
          <p:nvPr/>
        </p:nvGrpSpPr>
        <p:grpSpPr bwMode="auto">
          <a:xfrm>
            <a:off x="9135933" y="4367233"/>
            <a:ext cx="1046739" cy="1613069"/>
            <a:chOff x="10344151" y="1143001"/>
            <a:chExt cx="1046739" cy="1613069"/>
          </a:xfrm>
        </p:grpSpPr>
        <p:cxnSp>
          <p:nvCxnSpPr>
            <p:cNvPr id="37" name="Gerader Verbinder 36"/>
            <p:cNvCxnSpPr/>
            <p:nvPr/>
          </p:nvCxnSpPr>
          <p:spPr bwMode="auto">
            <a:xfrm>
              <a:off x="10839450" y="1143001"/>
              <a:ext cx="0" cy="1562098"/>
            </a:xfrm>
            <a:prstGeom prst="line">
              <a:avLst/>
            </a:prstGeom>
            <a:ln w="254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8" name="Textfeld 37"/>
            <p:cNvSpPr txBox="1"/>
            <p:nvPr/>
          </p:nvSpPr>
          <p:spPr bwMode="auto">
            <a:xfrm rot="5400000">
              <a:off x="10382986" y="1748166"/>
              <a:ext cx="14925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2800"/>
                <a:t>enthält &gt;</a:t>
              </a:r>
              <a:endParaRPr/>
            </a:p>
          </p:txBody>
        </p:sp>
        <p:sp>
          <p:nvSpPr>
            <p:cNvPr id="39" name="Textfeld 38"/>
            <p:cNvSpPr txBox="1"/>
            <p:nvPr/>
          </p:nvSpPr>
          <p:spPr bwMode="auto">
            <a:xfrm rot="16199999">
              <a:off x="9990636" y="1552140"/>
              <a:ext cx="12302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de-DE" sz="2800"/>
                <a:t>ist in &gt;</a:t>
              </a:r>
              <a:endParaRPr/>
            </a:p>
          </p:txBody>
        </p:sp>
      </p:grpSp>
      <p:sp>
        <p:nvSpPr>
          <p:cNvPr id="1265839251" name="Textfeld 43"/>
          <p:cNvSpPr txBox="1"/>
          <p:nvPr/>
        </p:nvSpPr>
        <p:spPr bwMode="auto">
          <a:xfrm>
            <a:off x="6041231" y="4512889"/>
            <a:ext cx="1157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 sz="3200"/>
              <a:t>[…]</a:t>
            </a:r>
            <a:endParaRPr/>
          </a:p>
        </p:txBody>
      </p:sp>
      <p:cxnSp>
        <p:nvCxnSpPr>
          <p:cNvPr id="155116563" name="Gerader Verbinder 52"/>
          <p:cNvCxnSpPr>
            <a:stCxn id="648689582" idx="2"/>
            <a:endCxn id="1265839251" idx="0"/>
          </p:cNvCxnSpPr>
          <p:nvPr/>
        </p:nvCxnSpPr>
        <p:spPr bwMode="auto">
          <a:xfrm>
            <a:off x="6619875" y="4422755"/>
            <a:ext cx="0" cy="90134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3867458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Wem kommt das Diagramm bekannt vor?</a:t>
            </a:r>
            <a:endParaRPr/>
          </a:p>
        </p:txBody>
      </p:sp>
      <p:sp>
        <p:nvSpPr>
          <p:cNvPr id="824253965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Mathe: Entscheidungsdiagramm</a:t>
            </a:r>
            <a:endParaRPr/>
          </a:p>
          <a:p>
            <a:pPr>
              <a:defRPr/>
            </a:pPr>
            <a:r>
              <a:rPr lang="de-DE"/>
              <a:t>Ahnenforschung: Stammbaum</a:t>
            </a:r>
            <a:endParaRPr/>
          </a:p>
          <a:p>
            <a:pPr>
              <a:defRPr/>
            </a:pPr>
            <a:r>
              <a:rPr lang="de-DE"/>
              <a:t>Informatik: Klassendiagramm bei Multimediapräsentationen</a:t>
            </a:r>
            <a:endParaRPr/>
          </a:p>
          <a:p>
            <a:pPr>
              <a:defRPr/>
            </a:pPr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3296893" name="Title 1"/>
          <p:cNvSpPr>
            <a:spLocks noGrp="1"/>
          </p:cNvSpPr>
          <p:nvPr>
            <p:ph type="ctr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de-DE" sz="6600"/>
              <a:t>Hierarchische Informationsstrukturen,</a:t>
            </a:r>
            <a:br>
              <a:rPr lang="de-DE" sz="6600"/>
            </a:br>
            <a:r>
              <a:rPr lang="de-DE" sz="6600"/>
              <a:t>Bäume</a:t>
            </a:r>
            <a:endParaRPr lang="en-US" sz="6600"/>
          </a:p>
        </p:txBody>
      </p:sp>
      <p:sp>
        <p:nvSpPr>
          <p:cNvPr id="1857988341" name="Subtitle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Informatik 6. Klasse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4205250" name="Titel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Was hat das eine mit dem anderen zu tun?</a:t>
            </a:r>
            <a:endParaRPr/>
          </a:p>
        </p:txBody>
      </p:sp>
      <p:sp>
        <p:nvSpPr>
          <p:cNvPr id="1241321810" name="Rechteck: abgerundete Ecken 6"/>
          <p:cNvSpPr/>
          <p:nvPr/>
        </p:nvSpPr>
        <p:spPr bwMode="auto">
          <a:xfrm>
            <a:off x="1835833" y="1970456"/>
            <a:ext cx="3198621" cy="368624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/>
              <a:t>Vorlagen.hsg</a:t>
            </a:r>
            <a:r>
              <a:rPr lang="de-DE" sz="2000"/>
              <a:t> (W:): ORDNER</a:t>
            </a:r>
            <a:endParaRPr/>
          </a:p>
        </p:txBody>
      </p:sp>
      <p:sp>
        <p:nvSpPr>
          <p:cNvPr id="325772222" name="Rechteck: abgerundete Ecken 7"/>
          <p:cNvSpPr/>
          <p:nvPr/>
        </p:nvSpPr>
        <p:spPr bwMode="auto">
          <a:xfrm>
            <a:off x="309562" y="2590261"/>
            <a:ext cx="2442033" cy="35863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/>
              <a:t>DON: ORDNER</a:t>
            </a:r>
            <a:endParaRPr/>
          </a:p>
        </p:txBody>
      </p:sp>
      <p:sp>
        <p:nvSpPr>
          <p:cNvPr id="1651936764" name="Rechteck: abgerundete Ecken 8"/>
          <p:cNvSpPr/>
          <p:nvPr/>
        </p:nvSpPr>
        <p:spPr bwMode="auto">
          <a:xfrm>
            <a:off x="3056851" y="2594260"/>
            <a:ext cx="2442033" cy="35863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/>
              <a:t>HIC: ORDNER</a:t>
            </a:r>
            <a:endParaRPr/>
          </a:p>
        </p:txBody>
      </p:sp>
      <p:sp>
        <p:nvSpPr>
          <p:cNvPr id="900036" name="Rechteck: abgerundete Ecken 9"/>
          <p:cNvSpPr/>
          <p:nvPr/>
        </p:nvSpPr>
        <p:spPr bwMode="auto">
          <a:xfrm>
            <a:off x="1835834" y="3242552"/>
            <a:ext cx="2442033" cy="35863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/>
              <a:t>6D: ORDNER</a:t>
            </a:r>
            <a:endParaRPr/>
          </a:p>
        </p:txBody>
      </p:sp>
      <p:sp>
        <p:nvSpPr>
          <p:cNvPr id="1136960513" name="Rechteck: abgerundete Ecken 10"/>
          <p:cNvSpPr/>
          <p:nvPr/>
        </p:nvSpPr>
        <p:spPr bwMode="auto">
          <a:xfrm>
            <a:off x="3056851" y="4220986"/>
            <a:ext cx="2442033" cy="35863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/>
              <a:t>Charts: ORDNER</a:t>
            </a:r>
            <a:endParaRPr/>
          </a:p>
        </p:txBody>
      </p:sp>
      <p:sp>
        <p:nvSpPr>
          <p:cNvPr id="10394573" name="Rechteck: abgerundete Ecken 11"/>
          <p:cNvSpPr/>
          <p:nvPr/>
        </p:nvSpPr>
        <p:spPr bwMode="auto">
          <a:xfrm>
            <a:off x="309562" y="4734703"/>
            <a:ext cx="2442033" cy="35863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/>
              <a:t>94: ORDNER</a:t>
            </a:r>
            <a:endParaRPr/>
          </a:p>
        </p:txBody>
      </p:sp>
      <p:sp>
        <p:nvSpPr>
          <p:cNvPr id="1524325668" name="Rechteck: abgerundete Ecken 12"/>
          <p:cNvSpPr/>
          <p:nvPr/>
        </p:nvSpPr>
        <p:spPr bwMode="auto">
          <a:xfrm>
            <a:off x="4277868" y="4733347"/>
            <a:ext cx="2442033" cy="35863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/>
              <a:t>95: ORDNER</a:t>
            </a:r>
            <a:endParaRPr/>
          </a:p>
        </p:txBody>
      </p:sp>
      <p:sp>
        <p:nvSpPr>
          <p:cNvPr id="1736131063" name="Rechteck: abgerundete Ecken 13"/>
          <p:cNvSpPr/>
          <p:nvPr/>
        </p:nvSpPr>
        <p:spPr bwMode="auto">
          <a:xfrm>
            <a:off x="4277868" y="5381640"/>
            <a:ext cx="2442033" cy="35863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/>
              <a:t>Charts_95.png: DATEI</a:t>
            </a:r>
            <a:endParaRPr/>
          </a:p>
        </p:txBody>
      </p:sp>
      <p:sp>
        <p:nvSpPr>
          <p:cNvPr id="1169248822" name="Rechteck: abgerundete Ecken 14"/>
          <p:cNvSpPr/>
          <p:nvPr/>
        </p:nvSpPr>
        <p:spPr bwMode="auto">
          <a:xfrm>
            <a:off x="836762" y="5381640"/>
            <a:ext cx="2830597" cy="35863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2000"/>
              <a:t>Offizielle[…].pdf: DATEI</a:t>
            </a:r>
            <a:endParaRPr/>
          </a:p>
        </p:txBody>
      </p:sp>
      <p:cxnSp>
        <p:nvCxnSpPr>
          <p:cNvPr id="1935467370" name="Gerader Verbinder 15"/>
          <p:cNvCxnSpPr>
            <a:stCxn id="1241321810" idx="2"/>
            <a:endCxn id="1651936764" idx="0"/>
          </p:cNvCxnSpPr>
          <p:nvPr/>
        </p:nvCxnSpPr>
        <p:spPr bwMode="auto">
          <a:xfrm>
            <a:off x="3435144" y="2339081"/>
            <a:ext cx="842724" cy="255179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37563792" name="Gerader Verbinder 16"/>
          <p:cNvCxnSpPr>
            <a:stCxn id="1241321810" idx="2"/>
            <a:endCxn id="325772222" idx="0"/>
          </p:cNvCxnSpPr>
          <p:nvPr/>
        </p:nvCxnSpPr>
        <p:spPr bwMode="auto">
          <a:xfrm flipH="1">
            <a:off x="1530579" y="2339081"/>
            <a:ext cx="1904565" cy="251180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20583349" name="Gerader Verbinder 17"/>
          <p:cNvCxnSpPr>
            <a:stCxn id="900036" idx="0"/>
            <a:endCxn id="1651936764" idx="2"/>
          </p:cNvCxnSpPr>
          <p:nvPr/>
        </p:nvCxnSpPr>
        <p:spPr bwMode="auto">
          <a:xfrm flipV="1">
            <a:off x="3056851" y="2952890"/>
            <a:ext cx="1221016" cy="289663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93658003" name="Gerader Verbinder 18"/>
          <p:cNvCxnSpPr>
            <a:stCxn id="1136960513" idx="2"/>
            <a:endCxn id="1524325668" idx="0"/>
          </p:cNvCxnSpPr>
          <p:nvPr/>
        </p:nvCxnSpPr>
        <p:spPr bwMode="auto">
          <a:xfrm>
            <a:off x="4277868" y="4579616"/>
            <a:ext cx="1221016" cy="153732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83992250" name="Gerader Verbinder 19"/>
          <p:cNvCxnSpPr>
            <a:stCxn id="1136960513" idx="2"/>
            <a:endCxn id="10394573" idx="0"/>
          </p:cNvCxnSpPr>
          <p:nvPr/>
        </p:nvCxnSpPr>
        <p:spPr bwMode="auto">
          <a:xfrm flipH="1">
            <a:off x="1530579" y="4579616"/>
            <a:ext cx="2747288" cy="155088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12411294" name="Gerader Verbinder 20"/>
          <p:cNvCxnSpPr>
            <a:stCxn id="1169248822" idx="0"/>
            <a:endCxn id="1524325668" idx="2"/>
          </p:cNvCxnSpPr>
          <p:nvPr/>
        </p:nvCxnSpPr>
        <p:spPr bwMode="auto">
          <a:xfrm flipV="1">
            <a:off x="2252061" y="5091978"/>
            <a:ext cx="3246824" cy="289662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20935715" name="Gerader Verbinder 21"/>
          <p:cNvCxnSpPr>
            <a:stCxn id="1524325668" idx="2"/>
            <a:endCxn id="1736131063" idx="0"/>
          </p:cNvCxnSpPr>
          <p:nvPr/>
        </p:nvCxnSpPr>
        <p:spPr bwMode="auto">
          <a:xfrm>
            <a:off x="5498885" y="5091978"/>
            <a:ext cx="0" cy="289663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01779637" name="Textfeld 22"/>
          <p:cNvSpPr txBox="1"/>
          <p:nvPr/>
        </p:nvSpPr>
        <p:spPr bwMode="auto">
          <a:xfrm>
            <a:off x="3226237" y="3616259"/>
            <a:ext cx="7463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 sz="3200"/>
              <a:t>[…]</a:t>
            </a:r>
            <a:endParaRPr/>
          </a:p>
        </p:txBody>
      </p:sp>
      <p:sp>
        <p:nvSpPr>
          <p:cNvPr id="193692747" name="Textfeld 23"/>
          <p:cNvSpPr txBox="1"/>
          <p:nvPr/>
        </p:nvSpPr>
        <p:spPr bwMode="auto">
          <a:xfrm>
            <a:off x="5381265" y="2471927"/>
            <a:ext cx="1085348" cy="423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 sz="3200"/>
              <a:t>[…]</a:t>
            </a:r>
            <a:endParaRPr/>
          </a:p>
        </p:txBody>
      </p:sp>
      <p:sp>
        <p:nvSpPr>
          <p:cNvPr id="1933910589" name="Textfeld 24"/>
          <p:cNvSpPr txBox="1"/>
          <p:nvPr/>
        </p:nvSpPr>
        <p:spPr bwMode="auto">
          <a:xfrm>
            <a:off x="4295918" y="3097721"/>
            <a:ext cx="1085348" cy="423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 sz="3200"/>
              <a:t>[…]</a:t>
            </a:r>
            <a:endParaRPr/>
          </a:p>
        </p:txBody>
      </p:sp>
      <p:cxnSp>
        <p:nvCxnSpPr>
          <p:cNvPr id="138836997" name="Verbinder: gewinkelt 29"/>
          <p:cNvCxnSpPr>
            <a:stCxn id="900036" idx="2"/>
            <a:endCxn id="701779637" idx="1"/>
          </p:cNvCxnSpPr>
          <p:nvPr/>
        </p:nvCxnSpPr>
        <p:spPr bwMode="auto">
          <a:xfrm rot="16199999" flipH="1">
            <a:off x="2987812" y="3670221"/>
            <a:ext cx="307465" cy="169386"/>
          </a:xfrm>
          <a:prstGeom prst="bentConnector2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86583474" name="Gerader Verbinder 31"/>
          <p:cNvCxnSpPr>
            <a:stCxn id="1241321810" idx="2"/>
            <a:endCxn id="193692747" idx="0"/>
          </p:cNvCxnSpPr>
          <p:nvPr/>
        </p:nvCxnSpPr>
        <p:spPr bwMode="auto">
          <a:xfrm>
            <a:off x="3435144" y="2339081"/>
            <a:ext cx="2488795" cy="13284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45163005" name="Gerader Verbinder 32"/>
          <p:cNvCxnSpPr>
            <a:stCxn id="1651936764" idx="2"/>
            <a:endCxn id="1933910589" idx="0"/>
          </p:cNvCxnSpPr>
          <p:nvPr/>
        </p:nvCxnSpPr>
        <p:spPr bwMode="auto">
          <a:xfrm>
            <a:off x="4277868" y="2952890"/>
            <a:ext cx="560724" cy="144831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910041" name="Verbinder: gewinkelt 43"/>
          <p:cNvCxnSpPr>
            <a:stCxn id="701779637" idx="3"/>
          </p:cNvCxnSpPr>
          <p:nvPr/>
        </p:nvCxnSpPr>
        <p:spPr bwMode="auto">
          <a:xfrm>
            <a:off x="3972614" y="3908647"/>
            <a:ext cx="260516" cy="290635"/>
          </a:xfrm>
          <a:prstGeom prst="bentConnector2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37657059" name="Inhaltsplatzhalter 62" descr="Ein Bild, das Pflanze, Baum, Bonsai enthält.&#10;&#10;Automatisch generierte Beschreibung"/>
          <p:cNvPicPr>
            <a:picLocks noChangeAspect="1" noGrp="1"/>
          </p:cNvPicPr>
          <p:nvPr>
            <p:ph sz="half" idx="2"/>
          </p:nvPr>
        </p:nvPicPr>
        <p:blipFill>
          <a:blip r:embed="rId3"/>
          <a:stretch/>
        </p:blipFill>
        <p:spPr bwMode="auto">
          <a:xfrm>
            <a:off x="6877412" y="2016398"/>
            <a:ext cx="4437743" cy="3883024"/>
          </a:xfrm>
        </p:spPr>
      </p:pic>
      <p:cxnSp>
        <p:nvCxnSpPr>
          <p:cNvPr id="1703519691" name="Gerade Verbindung mit Pfeil 63"/>
          <p:cNvCxnSpPr>
            <a:stCxn id="1549332947" idx="1"/>
          </p:cNvCxnSpPr>
          <p:nvPr/>
        </p:nvCxnSpPr>
        <p:spPr bwMode="auto">
          <a:xfrm flipH="1" flipV="1">
            <a:off x="5811520" y="5899423"/>
            <a:ext cx="412315" cy="289662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9332947" name="Textfeld 64"/>
          <p:cNvSpPr txBox="1"/>
          <p:nvPr/>
        </p:nvSpPr>
        <p:spPr bwMode="auto">
          <a:xfrm>
            <a:off x="6223835" y="5896697"/>
            <a:ext cx="1307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3200"/>
              <a:t>Blätter</a:t>
            </a:r>
            <a:endParaRPr/>
          </a:p>
        </p:txBody>
      </p:sp>
      <p:cxnSp>
        <p:nvCxnSpPr>
          <p:cNvPr id="616743538" name="Gerade Verbindung mit Pfeil 65"/>
          <p:cNvCxnSpPr>
            <a:stCxn id="1549332947" idx="3"/>
          </p:cNvCxnSpPr>
          <p:nvPr/>
        </p:nvCxnSpPr>
        <p:spPr bwMode="auto">
          <a:xfrm flipV="1">
            <a:off x="7530988" y="5895329"/>
            <a:ext cx="830814" cy="293756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0126721" name="Gerade Verbindung mit Pfeil 66"/>
          <p:cNvCxnSpPr/>
          <p:nvPr/>
        </p:nvCxnSpPr>
        <p:spPr bwMode="auto">
          <a:xfrm flipH="1" flipV="1">
            <a:off x="5180520" y="2157729"/>
            <a:ext cx="550241" cy="36521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0564214" name="Textfeld 67"/>
          <p:cNvSpPr txBox="1"/>
          <p:nvPr/>
        </p:nvSpPr>
        <p:spPr bwMode="auto">
          <a:xfrm>
            <a:off x="5681161" y="1856823"/>
            <a:ext cx="13479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3200"/>
              <a:t>Wurzel</a:t>
            </a:r>
            <a:endParaRPr/>
          </a:p>
        </p:txBody>
      </p:sp>
      <p:cxnSp>
        <p:nvCxnSpPr>
          <p:cNvPr id="1726956447" name="Gerade Verbindung mit Pfeil 68"/>
          <p:cNvCxnSpPr/>
          <p:nvPr/>
        </p:nvCxnSpPr>
        <p:spPr bwMode="auto">
          <a:xfrm flipV="1">
            <a:off x="7029159" y="2149210"/>
            <a:ext cx="1541964" cy="8519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4091203" name="Gerade Verbindung mit Pfeil 69"/>
          <p:cNvCxnSpPr/>
          <p:nvPr/>
        </p:nvCxnSpPr>
        <p:spPr bwMode="auto">
          <a:xfrm flipH="1">
            <a:off x="4718990" y="3893394"/>
            <a:ext cx="461530" cy="226145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0264326" name="Textfeld 70"/>
          <p:cNvSpPr txBox="1"/>
          <p:nvPr/>
        </p:nvSpPr>
        <p:spPr bwMode="auto">
          <a:xfrm>
            <a:off x="5225355" y="3289302"/>
            <a:ext cx="1523653" cy="87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  <a:defRPr/>
            </a:pPr>
            <a:r>
              <a:rPr lang="de-DE" sz="3200"/>
              <a:t>Innere Knoten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500" fill="hold"/>
                                        <p:tgtEl>
                                          <p:spTgt spid="10376570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126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6956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056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3519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43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33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09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0264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9332947" grpId="0"/>
      <p:bldP spid="1390564214" grpId="0"/>
      <p:bldP spid="16102643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7635444" name="Titel 4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Eigenschaften von Bäumen in der Informatik</a:t>
            </a:r>
            <a:endParaRPr/>
          </a:p>
        </p:txBody>
      </p:sp>
      <p:sp>
        <p:nvSpPr>
          <p:cNvPr id="1069777267" name="Inhaltsplatzhalter 5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Beziehungen haben eine Richtung</a:t>
            </a:r>
            <a:endParaRPr/>
          </a:p>
          <a:p>
            <a:pPr>
              <a:defRPr/>
            </a:pPr>
            <a:r>
              <a:rPr lang="de-DE"/>
              <a:t>Von jedem </a:t>
            </a:r>
            <a:r>
              <a:rPr lang="de-DE" b="1"/>
              <a:t>Knoten</a:t>
            </a:r>
            <a:r>
              <a:rPr lang="de-DE"/>
              <a:t> gehen                         </a:t>
            </a:r>
            <a:r>
              <a:rPr lang="de-DE" b="1"/>
              <a:t>Kanten</a:t>
            </a:r>
            <a:r>
              <a:rPr lang="de-DE"/>
              <a:t> aus</a:t>
            </a:r>
            <a:endParaRPr/>
          </a:p>
          <a:p>
            <a:pPr>
              <a:defRPr/>
            </a:pPr>
            <a:r>
              <a:rPr lang="de-DE"/>
              <a:t>Genau </a:t>
            </a:r>
            <a:r>
              <a:rPr lang="de-DE" b="1"/>
              <a:t>ein</a:t>
            </a:r>
            <a:r>
              <a:rPr lang="de-DE"/>
              <a:t> Knoten an dem </a:t>
            </a:r>
            <a:r>
              <a:rPr lang="de-DE" b="1"/>
              <a:t>keine</a:t>
            </a:r>
            <a:r>
              <a:rPr lang="de-DE"/>
              <a:t> Kante endet („  </a:t>
            </a:r>
            <a:r>
              <a:rPr lang="de-DE" b="1"/>
              <a:t>           </a:t>
            </a:r>
            <a:r>
              <a:rPr lang="de-DE"/>
              <a:t>“)</a:t>
            </a:r>
            <a:endParaRPr/>
          </a:p>
          <a:p>
            <a:pPr>
              <a:defRPr/>
            </a:pPr>
            <a:r>
              <a:rPr lang="de-DE"/>
              <a:t>An </a:t>
            </a:r>
            <a:r>
              <a:rPr lang="de-DE" b="1"/>
              <a:t>allen anderen </a:t>
            </a:r>
            <a:r>
              <a:rPr lang="de-DE"/>
              <a:t>Knoten endet </a:t>
            </a:r>
            <a:r>
              <a:rPr lang="de-DE" b="1">
                <a:solidFill>
                  <a:schemeClr val="bg1">
                    <a:lumMod val="95000"/>
                  </a:schemeClr>
                </a:solidFill>
              </a:rPr>
              <a:t>genau eine </a:t>
            </a:r>
            <a:r>
              <a:rPr lang="de-DE"/>
              <a:t>Kante</a:t>
            </a:r>
            <a:endParaRPr/>
          </a:p>
          <a:p>
            <a:pPr>
              <a:defRPr/>
            </a:pPr>
            <a:endParaRPr lang="de-DE"/>
          </a:p>
          <a:p>
            <a:pPr marL="0" indent="0">
              <a:buNone/>
              <a:defRPr/>
            </a:pPr>
            <a:r>
              <a:rPr lang="de-DE"/>
              <a:t>Ein Diagramm mit diesen Eigenschaften heißt </a:t>
            </a:r>
            <a:r>
              <a:rPr lang="de-DE" b="1"/>
              <a:t>Baumdiagramm</a:t>
            </a:r>
            <a:r>
              <a:rPr lang="de-DE"/>
              <a:t> oder </a:t>
            </a:r>
            <a:r>
              <a:rPr lang="de-DE" b="1"/>
              <a:t>Baum</a:t>
            </a:r>
            <a:r>
              <a:rPr lang="de-DE"/>
              <a:t>.</a:t>
            </a:r>
            <a:endParaRPr/>
          </a:p>
        </p:txBody>
      </p:sp>
      <p:sp>
        <p:nvSpPr>
          <p:cNvPr id="685895806" name="Textfeld 1"/>
          <p:cNvSpPr txBox="1"/>
          <p:nvPr/>
        </p:nvSpPr>
        <p:spPr bwMode="auto">
          <a:xfrm>
            <a:off x="5085270" y="2514600"/>
            <a:ext cx="2342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2800">
                <a:solidFill>
                  <a:schemeClr val="tx1">
                    <a:lumMod val="75000"/>
                    <a:lumOff val="25000"/>
                  </a:schemeClr>
                </a:solidFill>
              </a:rPr>
              <a:t>beliebig viele</a:t>
            </a:r>
            <a:endParaRPr lang="de-DE" sz="280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9157703" name="Textfeld 2"/>
          <p:cNvSpPr txBox="1"/>
          <p:nvPr/>
        </p:nvSpPr>
        <p:spPr bwMode="auto">
          <a:xfrm>
            <a:off x="8146024" y="3037820"/>
            <a:ext cx="1243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2800" b="1">
                <a:solidFill>
                  <a:schemeClr val="tx1">
                    <a:lumMod val="75000"/>
                    <a:lumOff val="25000"/>
                  </a:schemeClr>
                </a:solidFill>
              </a:rPr>
              <a:t>Wurzel</a:t>
            </a:r>
            <a:endParaRPr lang="de-DE" sz="2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37257058" name="Textfeld 3"/>
          <p:cNvSpPr txBox="1"/>
          <p:nvPr/>
        </p:nvSpPr>
        <p:spPr bwMode="auto">
          <a:xfrm>
            <a:off x="5968180" y="3665845"/>
            <a:ext cx="1819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2800" b="1">
                <a:solidFill>
                  <a:schemeClr val="tx1">
                    <a:lumMod val="75000"/>
                    <a:lumOff val="25000"/>
                  </a:schemeClr>
                </a:solidFill>
              </a:rPr>
              <a:t>genau eine</a:t>
            </a:r>
            <a:endParaRPr lang="de-DE" sz="2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895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157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7257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5895806" grpId="0"/>
      <p:bldP spid="619157703" grpId="0"/>
      <p:bldP spid="173725705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4547278" name="Rechteck 86"/>
          <p:cNvSpPr/>
          <p:nvPr/>
        </p:nvSpPr>
        <p:spPr bwMode="auto">
          <a:xfrm>
            <a:off x="8820761" y="2363514"/>
            <a:ext cx="245981" cy="2259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1239534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Hierarchische Strukturen - Bekannt</a:t>
            </a:r>
            <a:endParaRPr/>
          </a:p>
        </p:txBody>
      </p:sp>
      <p:sp>
        <p:nvSpPr>
          <p:cNvPr id="473023348" name="Ellipse 31"/>
          <p:cNvSpPr/>
          <p:nvPr/>
        </p:nvSpPr>
        <p:spPr bwMode="auto">
          <a:xfrm>
            <a:off x="6722533" y="2218267"/>
            <a:ext cx="804334" cy="74846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55796046" name="Ellipse 32"/>
          <p:cNvSpPr/>
          <p:nvPr/>
        </p:nvSpPr>
        <p:spPr bwMode="auto">
          <a:xfrm>
            <a:off x="6669213" y="2966730"/>
            <a:ext cx="910973" cy="84582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45967649" name="Ellipse 33"/>
          <p:cNvSpPr/>
          <p:nvPr/>
        </p:nvSpPr>
        <p:spPr bwMode="auto">
          <a:xfrm>
            <a:off x="6951133" y="2438400"/>
            <a:ext cx="45719" cy="4742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155730267" name="Ellipse 34"/>
          <p:cNvSpPr/>
          <p:nvPr/>
        </p:nvSpPr>
        <p:spPr bwMode="auto">
          <a:xfrm>
            <a:off x="7216140" y="2438400"/>
            <a:ext cx="45719" cy="4742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grpSp>
        <p:nvGrpSpPr>
          <p:cNvPr id="1360255959" name="Gruppieren 38"/>
          <p:cNvGrpSpPr/>
          <p:nvPr/>
        </p:nvGrpSpPr>
        <p:grpSpPr bwMode="auto">
          <a:xfrm>
            <a:off x="7101839" y="3306763"/>
            <a:ext cx="45719" cy="351419"/>
            <a:chOff x="7101839" y="3306763"/>
            <a:chExt cx="45719" cy="351419"/>
          </a:xfrm>
        </p:grpSpPr>
        <p:sp>
          <p:nvSpPr>
            <p:cNvPr id="36" name="Ellipse 35"/>
            <p:cNvSpPr/>
            <p:nvPr/>
          </p:nvSpPr>
          <p:spPr bwMode="auto">
            <a:xfrm>
              <a:off x="7101839" y="3306763"/>
              <a:ext cx="45719" cy="4742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37" name="Ellipse 36"/>
            <p:cNvSpPr/>
            <p:nvPr/>
          </p:nvSpPr>
          <p:spPr bwMode="auto">
            <a:xfrm>
              <a:off x="7101839" y="3456392"/>
              <a:ext cx="45719" cy="4742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38" name="Ellipse 37"/>
            <p:cNvSpPr/>
            <p:nvPr/>
          </p:nvSpPr>
          <p:spPr bwMode="auto">
            <a:xfrm>
              <a:off x="7101839" y="3610759"/>
              <a:ext cx="45719" cy="4742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</p:grpSp>
      <p:grpSp>
        <p:nvGrpSpPr>
          <p:cNvPr id="200518406" name="Gruppieren 39"/>
          <p:cNvGrpSpPr/>
          <p:nvPr/>
        </p:nvGrpSpPr>
        <p:grpSpPr bwMode="auto">
          <a:xfrm>
            <a:off x="10076101" y="5332814"/>
            <a:ext cx="45719" cy="351419"/>
            <a:chOff x="7101839" y="3306763"/>
            <a:chExt cx="45719" cy="351419"/>
          </a:xfrm>
        </p:grpSpPr>
        <p:sp>
          <p:nvSpPr>
            <p:cNvPr id="41" name="Ellipse 40"/>
            <p:cNvSpPr/>
            <p:nvPr/>
          </p:nvSpPr>
          <p:spPr bwMode="auto">
            <a:xfrm>
              <a:off x="7101839" y="3306763"/>
              <a:ext cx="45719" cy="4742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42" name="Ellipse 41"/>
            <p:cNvSpPr/>
            <p:nvPr/>
          </p:nvSpPr>
          <p:spPr bwMode="auto">
            <a:xfrm>
              <a:off x="7101839" y="3456392"/>
              <a:ext cx="45719" cy="4742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43" name="Ellipse 42"/>
            <p:cNvSpPr/>
            <p:nvPr/>
          </p:nvSpPr>
          <p:spPr bwMode="auto">
            <a:xfrm>
              <a:off x="7101839" y="3610759"/>
              <a:ext cx="45719" cy="4742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</p:grpSp>
      <p:grpSp>
        <p:nvGrpSpPr>
          <p:cNvPr id="567032286" name="Gruppieren 48"/>
          <p:cNvGrpSpPr/>
          <p:nvPr/>
        </p:nvGrpSpPr>
        <p:grpSpPr bwMode="auto">
          <a:xfrm>
            <a:off x="8158495" y="3563082"/>
            <a:ext cx="910973" cy="845820"/>
            <a:chOff x="7300846" y="3119586"/>
            <a:chExt cx="910973" cy="845820"/>
          </a:xfrm>
        </p:grpSpPr>
        <p:sp>
          <p:nvSpPr>
            <p:cNvPr id="44" name="Ellipse 43"/>
            <p:cNvSpPr/>
            <p:nvPr/>
          </p:nvSpPr>
          <p:spPr bwMode="auto">
            <a:xfrm>
              <a:off x="7300846" y="3119586"/>
              <a:ext cx="910973" cy="845820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grpSp>
          <p:nvGrpSpPr>
            <p:cNvPr id="45" name="Gruppieren 44"/>
            <p:cNvGrpSpPr/>
            <p:nvPr/>
          </p:nvGrpSpPr>
          <p:grpSpPr bwMode="auto">
            <a:xfrm>
              <a:off x="7733472" y="3459619"/>
              <a:ext cx="45719" cy="351419"/>
              <a:chOff x="7101839" y="3306763"/>
              <a:chExt cx="45719" cy="351419"/>
            </a:xfrm>
          </p:grpSpPr>
          <p:sp>
            <p:nvSpPr>
              <p:cNvPr id="46" name="Ellipse 45"/>
              <p:cNvSpPr/>
              <p:nvPr/>
            </p:nvSpPr>
            <p:spPr bwMode="auto">
              <a:xfrm>
                <a:off x="7101839" y="3306763"/>
                <a:ext cx="45719" cy="4742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47" name="Ellipse 46"/>
              <p:cNvSpPr/>
              <p:nvPr/>
            </p:nvSpPr>
            <p:spPr bwMode="auto">
              <a:xfrm>
                <a:off x="7101839" y="3456392"/>
                <a:ext cx="45719" cy="4742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48" name="Ellipse 47"/>
              <p:cNvSpPr/>
              <p:nvPr/>
            </p:nvSpPr>
            <p:spPr bwMode="auto">
              <a:xfrm>
                <a:off x="7101839" y="3610759"/>
                <a:ext cx="45719" cy="4742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</p:grpSp>
      </p:grpSp>
      <p:sp>
        <p:nvSpPr>
          <p:cNvPr id="1722918811" name="Gleichschenkliges Dreieck 49"/>
          <p:cNvSpPr/>
          <p:nvPr/>
        </p:nvSpPr>
        <p:spPr bwMode="auto">
          <a:xfrm rot="10800000">
            <a:off x="7101837" y="2575559"/>
            <a:ext cx="45719" cy="1231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grpSp>
        <p:nvGrpSpPr>
          <p:cNvPr id="722875010" name="Gruppieren 54"/>
          <p:cNvGrpSpPr/>
          <p:nvPr/>
        </p:nvGrpSpPr>
        <p:grpSpPr bwMode="auto">
          <a:xfrm>
            <a:off x="8211814" y="2109015"/>
            <a:ext cx="804334" cy="748463"/>
            <a:chOff x="6874933" y="2370667"/>
            <a:chExt cx="804334" cy="748463"/>
          </a:xfrm>
        </p:grpSpPr>
        <p:sp>
          <p:nvSpPr>
            <p:cNvPr id="51" name="Ellipse 50"/>
            <p:cNvSpPr/>
            <p:nvPr/>
          </p:nvSpPr>
          <p:spPr bwMode="auto">
            <a:xfrm>
              <a:off x="6874933" y="2370667"/>
              <a:ext cx="804334" cy="748463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52" name="Ellipse 51"/>
            <p:cNvSpPr/>
            <p:nvPr/>
          </p:nvSpPr>
          <p:spPr bwMode="auto">
            <a:xfrm>
              <a:off x="7103533" y="2590800"/>
              <a:ext cx="45719" cy="4742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53" name="Ellipse 52"/>
            <p:cNvSpPr/>
            <p:nvPr/>
          </p:nvSpPr>
          <p:spPr bwMode="auto">
            <a:xfrm>
              <a:off x="7368540" y="2590800"/>
              <a:ext cx="45719" cy="4742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54" name="Gleichschenkliges Dreieck 53"/>
            <p:cNvSpPr/>
            <p:nvPr/>
          </p:nvSpPr>
          <p:spPr bwMode="auto">
            <a:xfrm rot="10800000">
              <a:off x="7254238" y="2727959"/>
              <a:ext cx="45719" cy="123189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</p:grpSp>
      <p:sp>
        <p:nvSpPr>
          <p:cNvPr id="1928862267" name="Ellipse 55"/>
          <p:cNvSpPr/>
          <p:nvPr/>
        </p:nvSpPr>
        <p:spPr bwMode="auto">
          <a:xfrm>
            <a:off x="9643473" y="4287888"/>
            <a:ext cx="910973" cy="84582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578679673" name="Ellipse 56"/>
          <p:cNvSpPr/>
          <p:nvPr/>
        </p:nvSpPr>
        <p:spPr bwMode="auto">
          <a:xfrm>
            <a:off x="9659157" y="1985817"/>
            <a:ext cx="804334" cy="74846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073932790" name="Ellipse 57"/>
          <p:cNvSpPr/>
          <p:nvPr/>
        </p:nvSpPr>
        <p:spPr bwMode="auto">
          <a:xfrm>
            <a:off x="10038463" y="2861224"/>
            <a:ext cx="45719" cy="4742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1594259" name="Ellipse 58"/>
          <p:cNvSpPr/>
          <p:nvPr/>
        </p:nvSpPr>
        <p:spPr bwMode="auto">
          <a:xfrm>
            <a:off x="10038463" y="3108056"/>
            <a:ext cx="45719" cy="4742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825451838" name="Gleichschenkliges Dreieck 59"/>
          <p:cNvSpPr/>
          <p:nvPr/>
        </p:nvSpPr>
        <p:spPr bwMode="auto">
          <a:xfrm rot="10800000">
            <a:off x="10038463" y="3319062"/>
            <a:ext cx="45719" cy="1231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cxnSp>
        <p:nvCxnSpPr>
          <p:cNvPr id="2142790277" name="Gerader Verbinder 61"/>
          <p:cNvCxnSpPr/>
          <p:nvPr/>
        </p:nvCxnSpPr>
        <p:spPr bwMode="auto">
          <a:xfrm flipV="1">
            <a:off x="7580186" y="2539161"/>
            <a:ext cx="527480" cy="318317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69549128" name="Gerader Verbinder 63"/>
          <p:cNvCxnSpPr/>
          <p:nvPr/>
        </p:nvCxnSpPr>
        <p:spPr bwMode="auto">
          <a:xfrm>
            <a:off x="7636835" y="3195365"/>
            <a:ext cx="521661" cy="397880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23352241" name="Gerader Verbinder 67"/>
          <p:cNvCxnSpPr>
            <a:stCxn id="1064547278" idx="3"/>
          </p:cNvCxnSpPr>
          <p:nvPr/>
        </p:nvCxnSpPr>
        <p:spPr bwMode="auto">
          <a:xfrm flipV="1">
            <a:off x="9066742" y="2363514"/>
            <a:ext cx="501347" cy="112992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72742883" name="Gerader Verbinder 69"/>
          <p:cNvCxnSpPr>
            <a:stCxn id="1064547278" idx="3"/>
          </p:cNvCxnSpPr>
          <p:nvPr/>
        </p:nvCxnSpPr>
        <p:spPr bwMode="auto">
          <a:xfrm>
            <a:off x="9066742" y="2476506"/>
            <a:ext cx="693870" cy="348147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28432655" name="Gerader Verbinder 72"/>
          <p:cNvCxnSpPr>
            <a:stCxn id="1064547278" idx="3"/>
          </p:cNvCxnSpPr>
          <p:nvPr/>
        </p:nvCxnSpPr>
        <p:spPr bwMode="auto">
          <a:xfrm>
            <a:off x="9066742" y="2476506"/>
            <a:ext cx="760589" cy="594979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264417" name="Gerader Verbinder 79"/>
          <p:cNvCxnSpPr>
            <a:stCxn id="1064547278" idx="3"/>
          </p:cNvCxnSpPr>
          <p:nvPr/>
        </p:nvCxnSpPr>
        <p:spPr bwMode="auto">
          <a:xfrm>
            <a:off x="9066742" y="2476506"/>
            <a:ext cx="795443" cy="856599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01914094" name="Rechteck 93"/>
          <p:cNvSpPr/>
          <p:nvPr/>
        </p:nvSpPr>
        <p:spPr bwMode="auto">
          <a:xfrm rot="2569250">
            <a:off x="8843478" y="4360799"/>
            <a:ext cx="163338" cy="1682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cxnSp>
        <p:nvCxnSpPr>
          <p:cNvPr id="274352213" name="Gerader Verbinder 95"/>
          <p:cNvCxnSpPr>
            <a:stCxn id="1901914094" idx="3"/>
          </p:cNvCxnSpPr>
          <p:nvPr/>
        </p:nvCxnSpPr>
        <p:spPr bwMode="auto">
          <a:xfrm>
            <a:off x="8985049" y="4500448"/>
            <a:ext cx="573708" cy="126913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1836120" name="Gerader Verbinder 98"/>
          <p:cNvCxnSpPr>
            <a:stCxn id="1901914094" idx="3"/>
          </p:cNvCxnSpPr>
          <p:nvPr/>
        </p:nvCxnSpPr>
        <p:spPr bwMode="auto">
          <a:xfrm>
            <a:off x="8985049" y="4500448"/>
            <a:ext cx="806859" cy="771805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47011010" name="Gerader Verbinder 101"/>
          <p:cNvCxnSpPr>
            <a:stCxn id="1901914094" idx="3"/>
          </p:cNvCxnSpPr>
          <p:nvPr/>
        </p:nvCxnSpPr>
        <p:spPr bwMode="auto">
          <a:xfrm>
            <a:off x="8985049" y="4500448"/>
            <a:ext cx="806859" cy="933062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01941118" name="Gerader Verbinder 104"/>
          <p:cNvCxnSpPr>
            <a:stCxn id="1901914094" idx="3"/>
          </p:cNvCxnSpPr>
          <p:nvPr/>
        </p:nvCxnSpPr>
        <p:spPr bwMode="auto">
          <a:xfrm>
            <a:off x="8985049" y="4500448"/>
            <a:ext cx="806859" cy="1104731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77361207" name="Gerader Verbinder 112"/>
          <p:cNvCxnSpPr/>
          <p:nvPr/>
        </p:nvCxnSpPr>
        <p:spPr bwMode="auto">
          <a:xfrm>
            <a:off x="6602182" y="5073650"/>
            <a:ext cx="132896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77594885" name="Textfeld 114"/>
          <p:cNvSpPr txBox="1"/>
          <p:nvPr/>
        </p:nvSpPr>
        <p:spPr bwMode="auto">
          <a:xfrm>
            <a:off x="6601823" y="4710798"/>
            <a:ext cx="107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/>
              <a:t>enthält &gt;</a:t>
            </a:r>
            <a:endParaRPr/>
          </a:p>
        </p:txBody>
      </p:sp>
      <p:sp>
        <p:nvSpPr>
          <p:cNvPr id="673828438" name="Textfeld 115"/>
          <p:cNvSpPr txBox="1"/>
          <p:nvPr/>
        </p:nvSpPr>
        <p:spPr bwMode="auto">
          <a:xfrm>
            <a:off x="6514958" y="5080130"/>
            <a:ext cx="132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/>
              <a:t>&lt; ist Teil von</a:t>
            </a:r>
            <a:endParaRPr/>
          </a:p>
        </p:txBody>
      </p:sp>
      <p:sp>
        <p:nvSpPr>
          <p:cNvPr id="1871322820" name="Rechteck 120"/>
          <p:cNvSpPr/>
          <p:nvPr/>
        </p:nvSpPr>
        <p:spPr bwMode="auto">
          <a:xfrm>
            <a:off x="1097280" y="3182112"/>
            <a:ext cx="1475232" cy="865632"/>
          </a:xfrm>
          <a:prstGeom prst="rect">
            <a:avLst/>
          </a:prstGeom>
          <a:solidFill>
            <a:schemeClr val="bg2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>
                <a:solidFill>
                  <a:schemeClr val="tx1"/>
                </a:solidFill>
              </a:rPr>
              <a:t>MULTIMEDIA-DOKUMENT</a:t>
            </a:r>
            <a:endParaRPr/>
          </a:p>
        </p:txBody>
      </p:sp>
      <p:sp>
        <p:nvSpPr>
          <p:cNvPr id="850697578" name="Rechteck 121"/>
          <p:cNvSpPr/>
          <p:nvPr/>
        </p:nvSpPr>
        <p:spPr bwMode="auto">
          <a:xfrm>
            <a:off x="3029712" y="3182112"/>
            <a:ext cx="835152" cy="865632"/>
          </a:xfrm>
          <a:prstGeom prst="rect">
            <a:avLst/>
          </a:prstGeom>
          <a:solidFill>
            <a:schemeClr val="bg2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>
                <a:solidFill>
                  <a:schemeClr val="tx1"/>
                </a:solidFill>
              </a:rPr>
              <a:t>FOLIE</a:t>
            </a:r>
            <a:endParaRPr/>
          </a:p>
        </p:txBody>
      </p:sp>
      <p:cxnSp>
        <p:nvCxnSpPr>
          <p:cNvPr id="690998682" name="Gerader Verbinder 122"/>
          <p:cNvCxnSpPr>
            <a:stCxn id="1871322820" idx="3"/>
            <a:endCxn id="850697578" idx="1"/>
          </p:cNvCxnSpPr>
          <p:nvPr/>
        </p:nvCxnSpPr>
        <p:spPr bwMode="auto">
          <a:xfrm>
            <a:off x="2572512" y="3614928"/>
            <a:ext cx="45720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1335487" name="Rechteck 123"/>
          <p:cNvSpPr/>
          <p:nvPr/>
        </p:nvSpPr>
        <p:spPr bwMode="auto">
          <a:xfrm>
            <a:off x="4376928" y="1985818"/>
            <a:ext cx="1207008" cy="476966"/>
          </a:xfrm>
          <a:prstGeom prst="rect">
            <a:avLst/>
          </a:prstGeom>
          <a:solidFill>
            <a:schemeClr val="bg2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>
                <a:solidFill>
                  <a:schemeClr val="tx1"/>
                </a:solidFill>
              </a:rPr>
              <a:t>TEXTFELD</a:t>
            </a:r>
            <a:endParaRPr/>
          </a:p>
        </p:txBody>
      </p:sp>
      <p:sp>
        <p:nvSpPr>
          <p:cNvPr id="1766850300" name="Rechteck 124"/>
          <p:cNvSpPr/>
          <p:nvPr/>
        </p:nvSpPr>
        <p:spPr bwMode="auto">
          <a:xfrm>
            <a:off x="4376928" y="2590953"/>
            <a:ext cx="1207008" cy="476966"/>
          </a:xfrm>
          <a:prstGeom prst="rect">
            <a:avLst/>
          </a:prstGeom>
          <a:solidFill>
            <a:schemeClr val="bg2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>
                <a:solidFill>
                  <a:schemeClr val="tx1"/>
                </a:solidFill>
              </a:rPr>
              <a:t>AUDIO</a:t>
            </a:r>
            <a:endParaRPr/>
          </a:p>
        </p:txBody>
      </p:sp>
      <p:sp>
        <p:nvSpPr>
          <p:cNvPr id="835841473" name="Rechteck 125"/>
          <p:cNvSpPr/>
          <p:nvPr/>
        </p:nvSpPr>
        <p:spPr bwMode="auto">
          <a:xfrm>
            <a:off x="4376928" y="3196088"/>
            <a:ext cx="1207008" cy="476966"/>
          </a:xfrm>
          <a:prstGeom prst="rect">
            <a:avLst/>
          </a:prstGeom>
          <a:solidFill>
            <a:schemeClr val="bg2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>
                <a:solidFill>
                  <a:schemeClr val="tx1"/>
                </a:solidFill>
              </a:rPr>
              <a:t>VIDEO</a:t>
            </a:r>
            <a:endParaRPr/>
          </a:p>
        </p:txBody>
      </p:sp>
      <p:sp>
        <p:nvSpPr>
          <p:cNvPr id="1034690370" name="Rechteck 126"/>
          <p:cNvSpPr/>
          <p:nvPr/>
        </p:nvSpPr>
        <p:spPr bwMode="auto">
          <a:xfrm>
            <a:off x="4376928" y="3809261"/>
            <a:ext cx="1207008" cy="476966"/>
          </a:xfrm>
          <a:prstGeom prst="rect">
            <a:avLst/>
          </a:prstGeom>
          <a:solidFill>
            <a:schemeClr val="bg2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>
                <a:solidFill>
                  <a:schemeClr val="tx1"/>
                </a:solidFill>
              </a:rPr>
              <a:t>BILD</a:t>
            </a:r>
            <a:endParaRPr/>
          </a:p>
        </p:txBody>
      </p:sp>
      <p:sp>
        <p:nvSpPr>
          <p:cNvPr id="1383687975" name="Rechteck 127"/>
          <p:cNvSpPr/>
          <p:nvPr/>
        </p:nvSpPr>
        <p:spPr bwMode="auto">
          <a:xfrm>
            <a:off x="4376928" y="4422434"/>
            <a:ext cx="1207008" cy="476966"/>
          </a:xfrm>
          <a:prstGeom prst="rect">
            <a:avLst/>
          </a:prstGeom>
          <a:solidFill>
            <a:schemeClr val="bg2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>
                <a:solidFill>
                  <a:schemeClr val="tx1"/>
                </a:solidFill>
              </a:rPr>
              <a:t>LINIE</a:t>
            </a:r>
            <a:endParaRPr/>
          </a:p>
        </p:txBody>
      </p:sp>
      <p:sp>
        <p:nvSpPr>
          <p:cNvPr id="1622589824" name="Rechteck 128"/>
          <p:cNvSpPr/>
          <p:nvPr/>
        </p:nvSpPr>
        <p:spPr bwMode="auto">
          <a:xfrm>
            <a:off x="4376928" y="5099518"/>
            <a:ext cx="1207008" cy="476966"/>
          </a:xfrm>
          <a:prstGeom prst="rect">
            <a:avLst/>
          </a:prstGeom>
          <a:solidFill>
            <a:schemeClr val="bg2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>
                <a:solidFill>
                  <a:schemeClr val="tx1"/>
                </a:solidFill>
              </a:rPr>
              <a:t>…</a:t>
            </a:r>
            <a:endParaRPr/>
          </a:p>
        </p:txBody>
      </p:sp>
      <p:sp>
        <p:nvSpPr>
          <p:cNvPr id="333396890" name="Rechteck 129"/>
          <p:cNvSpPr/>
          <p:nvPr/>
        </p:nvSpPr>
        <p:spPr bwMode="auto">
          <a:xfrm>
            <a:off x="4376928" y="5718906"/>
            <a:ext cx="1207008" cy="476966"/>
          </a:xfrm>
          <a:prstGeom prst="rect">
            <a:avLst/>
          </a:prstGeom>
          <a:solidFill>
            <a:schemeClr val="bg2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>
                <a:solidFill>
                  <a:schemeClr val="tx1"/>
                </a:solidFill>
              </a:rPr>
              <a:t>KREIS</a:t>
            </a:r>
            <a:endParaRPr/>
          </a:p>
        </p:txBody>
      </p:sp>
      <p:cxnSp>
        <p:nvCxnSpPr>
          <p:cNvPr id="70683973" name="Gerader Verbinder 130"/>
          <p:cNvCxnSpPr>
            <a:stCxn id="850697578" idx="3"/>
            <a:endCxn id="221335487" idx="1"/>
          </p:cNvCxnSpPr>
          <p:nvPr/>
        </p:nvCxnSpPr>
        <p:spPr bwMode="auto">
          <a:xfrm flipV="1">
            <a:off x="3864864" y="2224301"/>
            <a:ext cx="512064" cy="139062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7600444" name="Gerader Verbinder 131"/>
          <p:cNvCxnSpPr>
            <a:endCxn id="1766850300" idx="1"/>
          </p:cNvCxnSpPr>
          <p:nvPr/>
        </p:nvCxnSpPr>
        <p:spPr bwMode="auto">
          <a:xfrm flipV="1">
            <a:off x="3864864" y="2829436"/>
            <a:ext cx="512064" cy="78549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7654086" name="Gerader Verbinder 132"/>
          <p:cNvCxnSpPr>
            <a:endCxn id="835841473" idx="1"/>
          </p:cNvCxnSpPr>
          <p:nvPr/>
        </p:nvCxnSpPr>
        <p:spPr bwMode="auto">
          <a:xfrm flipV="1">
            <a:off x="3864864" y="3434571"/>
            <a:ext cx="512064" cy="18035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1944583" name="Gerader Verbinder 133"/>
          <p:cNvCxnSpPr>
            <a:stCxn id="850697578" idx="3"/>
            <a:endCxn id="1034690370" idx="1"/>
          </p:cNvCxnSpPr>
          <p:nvPr/>
        </p:nvCxnSpPr>
        <p:spPr bwMode="auto">
          <a:xfrm>
            <a:off x="3864864" y="3614928"/>
            <a:ext cx="512064" cy="43281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898329" name="Gerader Verbinder 134"/>
          <p:cNvCxnSpPr>
            <a:endCxn id="1383687975" idx="1"/>
          </p:cNvCxnSpPr>
          <p:nvPr/>
        </p:nvCxnSpPr>
        <p:spPr bwMode="auto">
          <a:xfrm>
            <a:off x="3864864" y="3614927"/>
            <a:ext cx="512064" cy="104599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604975" name="Gerader Verbinder 135"/>
          <p:cNvCxnSpPr>
            <a:stCxn id="850697578" idx="3"/>
            <a:endCxn id="1622589824" idx="1"/>
          </p:cNvCxnSpPr>
          <p:nvPr/>
        </p:nvCxnSpPr>
        <p:spPr bwMode="auto">
          <a:xfrm>
            <a:off x="3864864" y="3614928"/>
            <a:ext cx="512064" cy="172307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5357868" name="Gerader Verbinder 136"/>
          <p:cNvCxnSpPr>
            <a:stCxn id="850697578" idx="3"/>
            <a:endCxn id="333396890" idx="1"/>
          </p:cNvCxnSpPr>
          <p:nvPr/>
        </p:nvCxnSpPr>
        <p:spPr bwMode="auto">
          <a:xfrm>
            <a:off x="3864864" y="3614928"/>
            <a:ext cx="512064" cy="234246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8674597" name="Ellipse 137"/>
          <p:cNvSpPr/>
          <p:nvPr/>
        </p:nvSpPr>
        <p:spPr bwMode="auto">
          <a:xfrm>
            <a:off x="2928395" y="3524749"/>
            <a:ext cx="156181" cy="14829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72694358" name="Ellipse 138"/>
          <p:cNvSpPr/>
          <p:nvPr/>
        </p:nvSpPr>
        <p:spPr bwMode="auto">
          <a:xfrm>
            <a:off x="4298837" y="2185179"/>
            <a:ext cx="156181" cy="14829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019477619" name="Ellipse 139"/>
          <p:cNvSpPr/>
          <p:nvPr/>
        </p:nvSpPr>
        <p:spPr bwMode="auto">
          <a:xfrm>
            <a:off x="4298837" y="2763272"/>
            <a:ext cx="156181" cy="14829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13222150" name="Ellipse 140"/>
          <p:cNvSpPr/>
          <p:nvPr/>
        </p:nvSpPr>
        <p:spPr bwMode="auto">
          <a:xfrm>
            <a:off x="4298836" y="3366569"/>
            <a:ext cx="156181" cy="14829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80275410" name="Ellipse 141"/>
          <p:cNvSpPr/>
          <p:nvPr/>
        </p:nvSpPr>
        <p:spPr bwMode="auto">
          <a:xfrm>
            <a:off x="4298835" y="3943593"/>
            <a:ext cx="156181" cy="14829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83629859" name="Ellipse 142"/>
          <p:cNvSpPr/>
          <p:nvPr/>
        </p:nvSpPr>
        <p:spPr bwMode="auto">
          <a:xfrm>
            <a:off x="4298834" y="4546776"/>
            <a:ext cx="156181" cy="14829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6998461" name="Ellipse 143"/>
          <p:cNvSpPr/>
          <p:nvPr/>
        </p:nvSpPr>
        <p:spPr bwMode="auto">
          <a:xfrm>
            <a:off x="4330165" y="5212720"/>
            <a:ext cx="156181" cy="14829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56916355" name="Ellipse 144"/>
          <p:cNvSpPr/>
          <p:nvPr/>
        </p:nvSpPr>
        <p:spPr bwMode="auto">
          <a:xfrm>
            <a:off x="4301613" y="5818544"/>
            <a:ext cx="156181" cy="14829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cxnSp>
        <p:nvCxnSpPr>
          <p:cNvPr id="189918475" name="Gerader Verbinder 145"/>
          <p:cNvCxnSpPr/>
          <p:nvPr/>
        </p:nvCxnSpPr>
        <p:spPr bwMode="auto">
          <a:xfrm>
            <a:off x="1355147" y="5087798"/>
            <a:ext cx="1189619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4379288" name="Textfeld 147"/>
          <p:cNvSpPr txBox="1"/>
          <p:nvPr/>
        </p:nvSpPr>
        <p:spPr bwMode="auto">
          <a:xfrm>
            <a:off x="1330410" y="4710798"/>
            <a:ext cx="107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/>
              <a:t>enthält &gt;</a:t>
            </a:r>
            <a:endParaRPr/>
          </a:p>
        </p:txBody>
      </p:sp>
      <p:sp>
        <p:nvSpPr>
          <p:cNvPr id="1242856720" name="Textfeld 148"/>
          <p:cNvSpPr txBox="1"/>
          <p:nvPr/>
        </p:nvSpPr>
        <p:spPr bwMode="auto">
          <a:xfrm>
            <a:off x="1243544" y="5080130"/>
            <a:ext cx="132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/>
              <a:t>&lt; ist Teil von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91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379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856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36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7594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2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7594885" grpId="0"/>
      <p:bldP spid="673828438" grpId="0"/>
      <p:bldP spid="574379288" grpId="0"/>
      <p:bldP spid="124285672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50177660" name="Titel 4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Hierarchische Strukturen - Allgemein</a:t>
            </a:r>
            <a:endParaRPr/>
          </a:p>
        </p:txBody>
      </p:sp>
      <p:sp>
        <p:nvSpPr>
          <p:cNvPr id="1303138959" name="Inhaltsplatzhalter 20"/>
          <p:cNvSpPr>
            <a:spLocks noGrp="1"/>
          </p:cNvSpPr>
          <p:nvPr>
            <p:ph idx="1"/>
          </p:nvPr>
        </p:nvSpPr>
        <p:spPr bwMode="auto">
          <a:xfrm>
            <a:off x="1097280" y="1985818"/>
            <a:ext cx="10058400" cy="4348881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endParaRPr lang="de-DE"/>
          </a:p>
          <a:p>
            <a:pPr>
              <a:defRPr/>
            </a:pPr>
            <a:endParaRPr lang="de-DE"/>
          </a:p>
          <a:p>
            <a:pPr>
              <a:defRPr/>
            </a:pPr>
            <a:endParaRPr lang="de-DE"/>
          </a:p>
          <a:p>
            <a:pPr>
              <a:defRPr/>
            </a:pPr>
            <a:endParaRPr lang="de-DE"/>
          </a:p>
          <a:p>
            <a:pPr>
              <a:defRPr/>
            </a:pPr>
            <a:endParaRPr lang="de-DE"/>
          </a:p>
          <a:p>
            <a:pPr>
              <a:defRPr/>
            </a:pPr>
            <a:endParaRPr lang="de-DE"/>
          </a:p>
          <a:p>
            <a:pPr marL="0" indent="0">
              <a:buNone/>
              <a:defRPr/>
            </a:pPr>
            <a:endParaRPr lang="de-DE"/>
          </a:p>
          <a:p>
            <a:pPr marL="0" indent="0">
              <a:buNone/>
              <a:defRPr/>
            </a:pPr>
            <a:endParaRPr lang="de-DE"/>
          </a:p>
          <a:p>
            <a:pPr marL="0" indent="0">
              <a:buNone/>
              <a:defRPr/>
            </a:pPr>
            <a:r>
              <a:rPr lang="de-DE"/>
              <a:t>Lassen sich Beziehungen als Baum darstellen spricht von einer </a:t>
            </a:r>
            <a:r>
              <a:rPr lang="de-DE" b="1"/>
              <a:t>hierarchischen</a:t>
            </a:r>
            <a:r>
              <a:rPr lang="de-DE"/>
              <a:t> </a:t>
            </a:r>
            <a:r>
              <a:rPr lang="de-DE" b="1"/>
              <a:t>Struktur</a:t>
            </a:r>
            <a:r>
              <a:rPr lang="de-DE"/>
              <a:t>.</a:t>
            </a:r>
            <a:endParaRPr/>
          </a:p>
        </p:txBody>
      </p:sp>
      <p:sp>
        <p:nvSpPr>
          <p:cNvPr id="22106759" name="Inhaltsplatzhalter 5"/>
          <p:cNvSpPr txBox="1"/>
          <p:nvPr/>
        </p:nvSpPr>
        <p:spPr bwMode="auto">
          <a:xfrm>
            <a:off x="3664591" y="3264727"/>
            <a:ext cx="3100238" cy="698966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45720" rIns="0" bIns="45720" rtlCol="0" anchor="ctr">
            <a:noAutofit/>
          </a:bodyPr>
          <a:lstStyle>
            <a:lvl1pPr marL="342900" indent="-342900" algn="l" defTabSz="914400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/>
              <a:buChar char="•"/>
              <a:defRPr sz="2800" b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28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  <a:defRPr/>
            </a:pPr>
            <a:r>
              <a:rPr lang="de-DE" sz="2400"/>
              <a:t>Böckel</a:t>
            </a:r>
            <a:endParaRPr lang="de-DE" sz="2400"/>
          </a:p>
        </p:txBody>
      </p:sp>
      <p:sp>
        <p:nvSpPr>
          <p:cNvPr id="805251088" name="Inhaltsplatzhalter 5"/>
          <p:cNvSpPr txBox="1"/>
          <p:nvPr/>
        </p:nvSpPr>
        <p:spPr bwMode="auto">
          <a:xfrm>
            <a:off x="3664589" y="1985818"/>
            <a:ext cx="3100238" cy="698966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45720" rIns="0" bIns="45720" rtlCol="0" anchor="ctr">
            <a:noAutofit/>
          </a:bodyPr>
          <a:lstStyle>
            <a:lvl1pPr marL="342900" indent="-342900" algn="l" defTabSz="914400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/>
              <a:buChar char="•"/>
              <a:defRPr sz="2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2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de-DE" sz="2400" b="1"/>
              <a:t>Piazolo</a:t>
            </a:r>
            <a:endParaRPr/>
          </a:p>
        </p:txBody>
      </p:sp>
      <p:sp>
        <p:nvSpPr>
          <p:cNvPr id="791564902" name="Inhaltsplatzhalter 5"/>
          <p:cNvSpPr txBox="1"/>
          <p:nvPr/>
        </p:nvSpPr>
        <p:spPr bwMode="auto">
          <a:xfrm>
            <a:off x="7134433" y="3264725"/>
            <a:ext cx="3100238" cy="698966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45720" rIns="0" bIns="45720" rtlCol="0" anchor="ctr">
            <a:noAutofit/>
          </a:bodyPr>
          <a:lstStyle>
            <a:lvl1pPr marL="342900" indent="-342900" algn="l" defTabSz="914400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/>
              <a:buChar char="•"/>
              <a:defRPr sz="2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2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  <a:defRPr/>
            </a:pPr>
            <a:r>
              <a:rPr lang="de-DE" sz="2400"/>
              <a:t>Boshoff</a:t>
            </a:r>
            <a:endParaRPr lang="de-DE" sz="2400"/>
          </a:p>
        </p:txBody>
      </p:sp>
      <p:sp>
        <p:nvSpPr>
          <p:cNvPr id="1213823823" name="Inhaltsplatzhalter 5"/>
          <p:cNvSpPr txBox="1"/>
          <p:nvPr/>
        </p:nvSpPr>
        <p:spPr bwMode="auto">
          <a:xfrm>
            <a:off x="2644049" y="4543635"/>
            <a:ext cx="2079697" cy="698966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45720" rIns="0" bIns="45720" rtlCol="0" anchor="ctr">
            <a:noAutofit/>
          </a:bodyPr>
          <a:lstStyle>
            <a:lvl1pPr marL="342900" indent="-342900" algn="l" defTabSz="914400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/>
              <a:buChar char="•"/>
              <a:defRPr sz="2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2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  <a:defRPr/>
            </a:pPr>
            <a:r>
              <a:rPr lang="de-DE" sz="2400"/>
              <a:t>Hipp</a:t>
            </a:r>
            <a:endParaRPr/>
          </a:p>
        </p:txBody>
      </p:sp>
      <p:sp>
        <p:nvSpPr>
          <p:cNvPr id="2062044834" name="Inhaltsplatzhalter 5"/>
          <p:cNvSpPr txBox="1"/>
          <p:nvPr/>
        </p:nvSpPr>
        <p:spPr bwMode="auto">
          <a:xfrm>
            <a:off x="5214708" y="4543634"/>
            <a:ext cx="2079697" cy="698966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45720" rIns="0" bIns="45720" rtlCol="0" anchor="ctr">
            <a:noAutofit/>
          </a:bodyPr>
          <a:lstStyle>
            <a:lvl1pPr marL="342900" indent="-342900" algn="l" defTabSz="914400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/>
              <a:buChar char="•"/>
              <a:defRPr sz="2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2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  <a:defRPr/>
            </a:pPr>
            <a:r>
              <a:rPr lang="de-DE" sz="2400"/>
              <a:t>Donat</a:t>
            </a:r>
            <a:endParaRPr/>
          </a:p>
        </p:txBody>
      </p:sp>
      <p:sp>
        <p:nvSpPr>
          <p:cNvPr id="395912685" name="Inhaltsplatzhalter 5"/>
          <p:cNvSpPr txBox="1"/>
          <p:nvPr/>
        </p:nvSpPr>
        <p:spPr bwMode="auto">
          <a:xfrm>
            <a:off x="7785367" y="4543634"/>
            <a:ext cx="2079697" cy="698966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45720" rIns="0" bIns="45720" rtlCol="0" anchor="ctr">
            <a:noAutofit/>
          </a:bodyPr>
          <a:lstStyle>
            <a:lvl1pPr marL="342900" indent="-342900" algn="l" defTabSz="914400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/>
              <a:buChar char="•"/>
              <a:defRPr sz="2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2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Char char="◦"/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  <a:defRPr/>
            </a:pPr>
            <a:r>
              <a:rPr lang="de-DE" sz="2400"/>
              <a:t>Fischer</a:t>
            </a:r>
            <a:endParaRPr/>
          </a:p>
        </p:txBody>
      </p:sp>
      <p:cxnSp>
        <p:nvCxnSpPr>
          <p:cNvPr id="173119374" name="Gerader Verbinder 12"/>
          <p:cNvCxnSpPr>
            <a:stCxn id="805251088" idx="2"/>
            <a:endCxn id="22106759" idx="0"/>
          </p:cNvCxnSpPr>
          <p:nvPr/>
        </p:nvCxnSpPr>
        <p:spPr bwMode="auto">
          <a:xfrm>
            <a:off x="5214709" y="2684784"/>
            <a:ext cx="1" cy="579942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001931" name="Gerader Verbinder 13"/>
          <p:cNvCxnSpPr>
            <a:stCxn id="805251088" idx="2"/>
            <a:endCxn id="791564902" idx="0"/>
          </p:cNvCxnSpPr>
          <p:nvPr/>
        </p:nvCxnSpPr>
        <p:spPr bwMode="auto">
          <a:xfrm>
            <a:off x="5214709" y="2684784"/>
            <a:ext cx="3469843" cy="579941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88350179" name="Gerader Verbinder 14"/>
          <p:cNvCxnSpPr>
            <a:stCxn id="22106759" idx="2"/>
            <a:endCxn id="1213823823" idx="0"/>
          </p:cNvCxnSpPr>
          <p:nvPr/>
        </p:nvCxnSpPr>
        <p:spPr bwMode="auto">
          <a:xfrm flipH="1">
            <a:off x="3683898" y="3963693"/>
            <a:ext cx="1530812" cy="579942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03515860" name="Gerader Verbinder 15"/>
          <p:cNvCxnSpPr>
            <a:stCxn id="22106759" idx="2"/>
            <a:endCxn id="2062044834" idx="0"/>
          </p:cNvCxnSpPr>
          <p:nvPr/>
        </p:nvCxnSpPr>
        <p:spPr bwMode="auto">
          <a:xfrm>
            <a:off x="5214711" y="3963693"/>
            <a:ext cx="1039846" cy="579941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86130100" name="Gerader Verbinder 16"/>
          <p:cNvCxnSpPr>
            <a:stCxn id="22106759" idx="2"/>
            <a:endCxn id="395912685" idx="0"/>
          </p:cNvCxnSpPr>
          <p:nvPr/>
        </p:nvCxnSpPr>
        <p:spPr bwMode="auto">
          <a:xfrm>
            <a:off x="5214711" y="3963693"/>
            <a:ext cx="3610505" cy="579941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63451276" name="Gerader Verbinder 17"/>
          <p:cNvCxnSpPr/>
          <p:nvPr/>
        </p:nvCxnSpPr>
        <p:spPr bwMode="auto">
          <a:xfrm>
            <a:off x="966249" y="3123282"/>
            <a:ext cx="1988400" cy="0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87280923" name="Textfeld 18"/>
          <p:cNvSpPr txBox="1"/>
          <p:nvPr/>
        </p:nvSpPr>
        <p:spPr bwMode="auto">
          <a:xfrm>
            <a:off x="1044992" y="2632713"/>
            <a:ext cx="2314692" cy="791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800"/>
              <a:t>Chef von &gt;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45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7280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72809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2382915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Auf Wiedersehen &amp; Alles Gute</a:t>
            </a:r>
            <a:endParaRPr/>
          </a:p>
        </p:txBody>
      </p:sp>
      <p:pic>
        <p:nvPicPr>
          <p:cNvPr id="21656648" name="Grafik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064649" y="2471198"/>
            <a:ext cx="4127351" cy="3240000"/>
          </a:xfrm>
          <a:prstGeom prst="rect">
            <a:avLst/>
          </a:prstGeom>
        </p:spPr>
      </p:pic>
      <p:pic>
        <p:nvPicPr>
          <p:cNvPr id="507609540" name="Grafik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463244" y="2471198"/>
            <a:ext cx="4529213" cy="3240000"/>
          </a:xfrm>
          <a:prstGeom prst="rect">
            <a:avLst/>
          </a:prstGeom>
        </p:spPr>
      </p:pic>
      <p:pic>
        <p:nvPicPr>
          <p:cNvPr id="1651986469" name="Grafik 10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0" y="2471198"/>
            <a:ext cx="3379694" cy="324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_rels/theme3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Folienvorla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Retrospect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Retrospect">
      <a:fillStyleLst>
        <a:solidFill>
          <a:schemeClr val="phClr"/>
        </a:solidFill>
        <a:gradFill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/>
        </a:gradFill>
        <a:gradFill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3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customXml/_rels/item1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1.xml"/></Relationships>
</file>

<file path=customXml/_rels/item2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2.xml"/></Relationships>
</file>

<file path=customXml/_rels/item3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A95DEDB387C64880F334511984218A" ma:contentTypeVersion="12" ma:contentTypeDescription="Create a new document." ma:contentTypeScope="" ma:versionID="93614be6be7095313e3341115935cce2">
  <xsd:schema xmlns:xsd="http://www.w3.org/2001/XMLSchema" xmlns:xs="http://www.w3.org/2001/XMLSchema" xmlns:p="http://schemas.microsoft.com/office/2006/metadata/properties" xmlns:ns2="f7974360-0d58-4c59-8d8c-3d29edd9c8b0" xmlns:ns3="c3a3e8c3-a6b6-485f-bdbf-05e392835b89" targetNamespace="http://schemas.microsoft.com/office/2006/metadata/properties" ma:root="true" ma:fieldsID="e8da3318dc3665469f82fc7780940194" ns2:_="" ns3:_="">
    <xsd:import namespace="f7974360-0d58-4c59-8d8c-3d29edd9c8b0"/>
    <xsd:import namespace="c3a3e8c3-a6b6-485f-bdbf-05e392835b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974360-0d58-4c59-8d8c-3d29edd9c8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22c7edc0-87e6-4423-9b39-885f37c4cc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3e8c3-a6b6-485f-bdbf-05e392835b89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fe7aec5c-f5c9-43fe-8566-b8b04b707770}" ma:internalName="TaxCatchAll" ma:showField="CatchAllData" ma:web="c3a3e8c3-a6b6-485f-bdbf-05e392835b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This value indicates the number of saves or revisions. The application is responsible for updating this value after each revision.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7974360-0d58-4c59-8d8c-3d29edd9c8b0">
      <Terms xmlns="http://schemas.microsoft.com/office/infopath/2007/PartnerControls"/>
    </lcf76f155ced4ddcb4097134ff3c332f>
    <TaxCatchAll xmlns="c3a3e8c3-a6b6-485f-bdbf-05e392835b89" xsi:nil="true"/>
  </documentManagement>
</p:properties>
</file>

<file path=customXml/itemProps1.xml><?xml version="1.0" encoding="utf-8"?>
<ds:datastoreItem xmlns:ds="http://schemas.openxmlformats.org/officeDocument/2006/customXml" ds:itemID="{D0405798-CB46-4536-AFA8-6C43A8DE65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974360-0d58-4c59-8d8c-3d29edd9c8b0"/>
    <ds:schemaRef ds:uri="c3a3e8c3-a6b6-485f-bdbf-05e392835b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2001/XMLSchema-instance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32B3483-1B5D-4EAA-B70F-498982DBAF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7C4B9DF-F7D2-41EB-9F47-6C7DA470F2E7}">
  <ds:schemaRefs>
    <ds:schemaRef ds:uri="38fafaf6-1120-4672-ab82-906d9c0c7b61"/>
    <ds:schemaRef ds:uri="92c48c38-2581-48c7-855e-7a554377871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www.w3.org/2001/XMLSchema-instance"/>
    <ds:schemaRef ds:uri="f7974360-0d58-4c59-8d8c-3d29edd9c8b0"/>
    <ds:schemaRef ds:uri="c3a3e8c3-a6b6-485f-bdbf-05e392835b8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onlyoffice/9.0.4.50</Application>
  <PresentationFormat>On-screen Show (4:3)</PresentationFormat>
  <Paragraphs>0</Paragraphs>
  <Slides>29</Slides>
  <Notes>29</Notes>
  <HiddenSlides>0</HiddenSlides>
  <MMClips>2</MMClips>
  <ScaleCrop>0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Theme 1</vt:lpstr>
      <vt:lpstr>Theme 2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/>
  <cp:lastModifiedBy>Anonymous</cp:lastModifiedBy>
  <cp:revision>23</cp:revision>
  <dcterms:created xsi:type="dcterms:W3CDTF">2022-08-09T10:08:02Z</dcterms:created>
  <dcterms:modified xsi:type="dcterms:W3CDTF">2026-03-04T09:53:28Z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0x010100F3A95DEDB387C64880F334511984218A</vt:lpwstr>
  </property>
  <property fmtid="{D5CDD505-2E9C-101B-9397-08002B2CF9AE}" pid="3" name="MediaServiceImageTags">
    <vt:lpwstr/>
  </property>
</Properties>
</file>